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59" r:id="rId3"/>
    <p:sldId id="277" r:id="rId4"/>
    <p:sldId id="261" r:id="rId5"/>
    <p:sldId id="281" r:id="rId6"/>
    <p:sldId id="282" r:id="rId7"/>
    <p:sldId id="283" r:id="rId8"/>
    <p:sldId id="284" r:id="rId9"/>
    <p:sldId id="285" r:id="rId10"/>
    <p:sldId id="286" r:id="rId11"/>
    <p:sldId id="287" r:id="rId12"/>
    <p:sldId id="288" r:id="rId13"/>
    <p:sldId id="289" r:id="rId14"/>
    <p:sldId id="290" r:id="rId15"/>
    <p:sldId id="268" r:id="rId16"/>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E49DE38-82ED-4B6E-B6E9-A93666B7CF34}">
          <p14:sldIdLst>
            <p14:sldId id="258"/>
            <p14:sldId id="259"/>
          </p14:sldIdLst>
        </p14:section>
        <p14:section name="Nociones básicas sobre la radiactividad y sus efectos en el ser humano y el medio ambiente" id="{C233074B-9932-4598-978C-21CE90B06686}">
          <p14:sldIdLst>
            <p14:sldId id="277"/>
            <p14:sldId id="261"/>
            <p14:sldId id="281"/>
            <p14:sldId id="282"/>
            <p14:sldId id="283"/>
          </p14:sldIdLst>
        </p14:section>
        <p14:section name="Categorías de emergencia y sus consecuencias para la población y el medio ambiente" id="{D3C90952-9B3D-48EC-AF10-46DB409355B7}">
          <p14:sldIdLst>
            <p14:sldId id="284"/>
            <p14:sldId id="285"/>
            <p14:sldId id="286"/>
          </p14:sldIdLst>
        </p14:section>
        <p14:section name="Medidas de emergencia previstas para alertar, proteger y socorrer a la población en caso de emergencia nuclear o radiológica" id="{3C1536FE-D246-40E0-8D9D-E1DB01CC5FD1}">
          <p14:sldIdLst>
            <p14:sldId id="287"/>
            <p14:sldId id="288"/>
          </p14:sldIdLst>
        </p14:section>
        <p14:section name="Información sobre el comportamiento de la población en caso de emergencia nuclear o radiológica" id="{16484522-DA71-426C-AC45-10BBEAD4E52A}">
          <p14:sldIdLst>
            <p14:sldId id="289"/>
            <p14:sldId id="290"/>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D62BC-A100-4F2B-BBC4-7A56F5AEF5A7}" v="34" dt="2023-04-17T08:59:34.320"/>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F2DE63D5-997A-4646-A377-4702673A728D}" styleName="">
    <a:wholeTbl>
      <a:tcTxStyle>
        <a:font>
          <a:latin typeface="+mn-lt"/>
          <a:ea typeface="+mn-ea"/>
          <a:cs typeface="+mn-cs"/>
        </a:font>
        <a:srgbClr val="000000"/>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tcStyle>
    </a:wholeTbl>
    <a:band1H>
      <a:tcStyle>
        <a:tcBdr>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tcStyle>
    </a:band1H>
    <a:band1V>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cBdr>
      </a:tcStyle>
    </a:band1V>
    <a:band2V>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A5A5A5"/>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A5A5A5"/>
          </a:solidFill>
        </a:fill>
      </a:tcStyle>
    </a:firstRow>
  </a:tblStyle>
  <a:tblStyle styleId="{3C2FFA5D-87B4-456A-9821-1D502468CF0F}"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wholeTbl>
    <a:band1H>
      <a:tcStyle>
        <a:tcBdr/>
        <a:fill>
          <a:solidFill>
            <a:srgbClr val="4472C4"/>
          </a:solidFill>
        </a:fill>
      </a:tcStyle>
    </a:band1H>
    <a:band2H>
      <a:tcStyle>
        <a:tcBdr/>
        <a:fill>
          <a:solidFill>
            <a:srgbClr val="4472C4"/>
          </a:solidFill>
        </a:fill>
      </a:tcStyle>
    </a:band2H>
    <a:band1V>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band1V>
    <a:band2V>
      <a:tcStyle>
        <a:tcBdr/>
        <a:fill>
          <a:solidFill>
            <a:srgbClr val="4472C4"/>
          </a:solidFill>
        </a:fill>
      </a:tcStyle>
    </a:band2V>
    <a:lastCol>
      <a:tcTxStyle b="on">
        <a:font>
          <a:latin typeface=""/>
          <a:ea typeface=""/>
          <a:cs typeface=""/>
        </a:font>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lastCol>
    <a:firstCol>
      <a:tcTxStyle b="on">
        <a:font>
          <a:latin typeface=""/>
          <a:ea typeface=""/>
          <a:cs typeface=""/>
        </a:font>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firstCol>
    <a:lastRow>
      <a:tcTxStyle b="on">
        <a:font>
          <a:latin typeface=""/>
          <a:ea typeface=""/>
          <a:cs typeface=""/>
        </a:font>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fill>
          <a:solidFill>
            <a:srgbClr val="4472C4"/>
          </a:solidFill>
        </a:fill>
      </a:tcStyle>
    </a:lastRow>
    <a:firstRow>
      <a:tcTxStyle b="on">
        <a:font>
          <a:latin typeface="+mn-lt"/>
          <a:ea typeface="+mn-ea"/>
          <a:cs typeface="+mn-cs"/>
        </a:font>
        <a:srgbClr val="FFFFFF"/>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4472C4"/>
          </a:solidFill>
        </a:fill>
      </a:tcStyle>
    </a:firstRow>
  </a:tblStyle>
  <a:tblStyle styleId="{912C8C85-51F0-491E-9774-3900AFEF0FD7}" styleName="">
    <a:wholeTbl>
      <a:tcTxStyle>
        <a:font>
          <a:latin typeface="+mn-lt"/>
          <a:ea typeface="+mn-ea"/>
          <a:cs typeface="+mn-cs"/>
        </a:font>
        <a:srgbClr val="000000"/>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tcStyle>
    </a:wholeTbl>
    <a:band1H>
      <a:tcStyle>
        <a:tcBdr>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tcStyle>
    </a:band1H>
    <a:band1V>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cBdr>
      </a:tcStyle>
    </a:band1V>
    <a:band2V>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70AD47"/>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70AD47"/>
          </a:solidFill>
        </a:fill>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2H>
      <a:tcStyle>
        <a:tcBdr/>
      </a:tcStyle>
    </a:band2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D7D31"/>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974D767-3D8B-74F8-0F3E-8D4B2F48DF7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Calibri"/>
            </a:endParaRPr>
          </a:p>
        </p:txBody>
      </p:sp>
      <p:sp>
        <p:nvSpPr>
          <p:cNvPr id="3" name="Marcador de fecha 2">
            <a:extLst>
              <a:ext uri="{FF2B5EF4-FFF2-40B4-BE49-F238E27FC236}">
                <a16:creationId xmlns:a16="http://schemas.microsoft.com/office/drawing/2014/main" id="{921A78BC-8BDA-6896-66B1-310C71B4F25C}"/>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5A5829-F910-4831-B3DF-738F3B4D9305}" type="datetime1">
              <a:rPr lang="es-E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22/04/2026</a:t>
            </a:fld>
            <a:endParaRPr lang="es-ES" sz="1200" b="0" i="0" u="none" strike="noStrike" kern="1200" cap="none" spc="0" baseline="0">
              <a:solidFill>
                <a:srgbClr val="000000"/>
              </a:solidFill>
              <a:uFillTx/>
              <a:latin typeface="Calibri"/>
            </a:endParaRPr>
          </a:p>
        </p:txBody>
      </p:sp>
      <p:sp>
        <p:nvSpPr>
          <p:cNvPr id="4" name="Marcador de pie de página 3">
            <a:extLst>
              <a:ext uri="{FF2B5EF4-FFF2-40B4-BE49-F238E27FC236}">
                <a16:creationId xmlns:a16="http://schemas.microsoft.com/office/drawing/2014/main" id="{67473485-B722-816F-5506-699EC3EFEB84}"/>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0" i="0" u="none" strike="noStrike" kern="1200" cap="none" spc="0" baseline="0">
              <a:solidFill>
                <a:srgbClr val="000000"/>
              </a:solidFill>
              <a:uFillTx/>
              <a:latin typeface="Calibri"/>
            </a:endParaRPr>
          </a:p>
        </p:txBody>
      </p:sp>
      <p:sp>
        <p:nvSpPr>
          <p:cNvPr id="5" name="Marcador de número de diapositiva 4">
            <a:extLst>
              <a:ext uri="{FF2B5EF4-FFF2-40B4-BE49-F238E27FC236}">
                <a16:creationId xmlns:a16="http://schemas.microsoft.com/office/drawing/2014/main" id="{B7BE50A2-EA23-F84A-208B-FC8156B4B1C7}"/>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0329A3-EB07-4C60-9FF0-F590FA7163D8}" type="slidenum">
              <a:t>‹Nº›</a:t>
            </a:fld>
            <a:endParaRPr lang="es-E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56282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C79D82F-2697-269D-740A-D67AD89D6B4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3" name="Marcador de fecha 2">
            <a:extLst>
              <a:ext uri="{FF2B5EF4-FFF2-40B4-BE49-F238E27FC236}">
                <a16:creationId xmlns:a16="http://schemas.microsoft.com/office/drawing/2014/main" id="{B1A540B0-5318-3DFA-0B55-CB7F445C1E39}"/>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FA2816D0-7CE8-481C-B874-C90BCAD70194}" type="datetime1">
              <a:rPr lang="es-ES"/>
              <a:pPr lvl="0"/>
              <a:t>22/04/2026</a:t>
            </a:fld>
            <a:endParaRPr lang="es-ES"/>
          </a:p>
        </p:txBody>
      </p:sp>
      <p:sp>
        <p:nvSpPr>
          <p:cNvPr id="4" name="Marcador de imagen de diapositiva 3">
            <a:extLst>
              <a:ext uri="{FF2B5EF4-FFF2-40B4-BE49-F238E27FC236}">
                <a16:creationId xmlns:a16="http://schemas.microsoft.com/office/drawing/2014/main" id="{32BBB469-47A7-B215-2DE1-79E4C42492C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Marcador de notas 4">
            <a:extLst>
              <a:ext uri="{FF2B5EF4-FFF2-40B4-BE49-F238E27FC236}">
                <a16:creationId xmlns:a16="http://schemas.microsoft.com/office/drawing/2014/main" id="{07B2CD84-C9B6-7BD3-87EB-1334C5632E9D}"/>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1FB5E6B7-7763-AD28-D357-BB18C1AC9F1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endParaRPr lang="es-ES"/>
          </a:p>
        </p:txBody>
      </p:sp>
      <p:sp>
        <p:nvSpPr>
          <p:cNvPr id="7" name="Marcador de número de diapositiva 6">
            <a:extLst>
              <a:ext uri="{FF2B5EF4-FFF2-40B4-BE49-F238E27FC236}">
                <a16:creationId xmlns:a16="http://schemas.microsoft.com/office/drawing/2014/main" id="{28802B60-8C07-759E-5F36-33FBC1F3BD8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s-ES" sz="1200" b="0" i="0" u="none" strike="noStrike" kern="1200" cap="none" spc="0" baseline="0">
                <a:solidFill>
                  <a:srgbClr val="000000"/>
                </a:solidFill>
                <a:uFillTx/>
                <a:latin typeface="Calibri"/>
              </a:defRPr>
            </a:lvl1pPr>
          </a:lstStyle>
          <a:p>
            <a:pPr lvl="0"/>
            <a:fld id="{D8525C98-E4DF-4A9B-B8DB-D795B05C6CE1}" type="slidenum">
              <a:t>‹Nº›</a:t>
            </a:fld>
            <a:endParaRPr lang="es-ES"/>
          </a:p>
        </p:txBody>
      </p:sp>
    </p:spTree>
    <p:extLst>
      <p:ext uri="{BB962C8B-B14F-4D97-AF65-F5344CB8AC3E}">
        <p14:creationId xmlns:p14="http://schemas.microsoft.com/office/powerpoint/2010/main" val="2358855380"/>
      </p:ext>
    </p:extLst>
  </p:cSld>
  <p:clrMap bg1="lt1" tx1="dk1" bg2="lt2" tx2="dk2" accent1="accent1" accent2="accent2" accent3="accent3" accent4="accent4" accent5="accent5" accent6="accent6" hlink="hlink" folHlink="folHlink"/>
  <p:notesStyle>
    <a:lvl1pPr marL="0" marR="0" lvl="0" indent="0" algn="l" defTabSz="1828754" rtl="0" fontAlgn="auto" hangingPunct="1">
      <a:lnSpc>
        <a:spcPct val="100000"/>
      </a:lnSpc>
      <a:spcBef>
        <a:spcPts val="0"/>
      </a:spcBef>
      <a:spcAft>
        <a:spcPts val="0"/>
      </a:spcAft>
      <a:buNone/>
      <a:tabLst/>
      <a:defRPr lang="es-ES" sz="2400" b="0" i="0" u="none" strike="noStrike" kern="1200" cap="none" spc="0" baseline="0">
        <a:solidFill>
          <a:srgbClr val="000000"/>
        </a:solidFill>
        <a:uFillTx/>
        <a:latin typeface="Calibri"/>
      </a:defRPr>
    </a:lvl1pPr>
    <a:lvl2pPr marL="914381" marR="0" lvl="1" indent="0" algn="l" defTabSz="1828754" rtl="0" fontAlgn="auto" hangingPunct="1">
      <a:lnSpc>
        <a:spcPct val="100000"/>
      </a:lnSpc>
      <a:spcBef>
        <a:spcPts val="0"/>
      </a:spcBef>
      <a:spcAft>
        <a:spcPts val="0"/>
      </a:spcAft>
      <a:buNone/>
      <a:tabLst/>
      <a:defRPr lang="es-ES" sz="2400" b="0" i="0" u="none" strike="noStrike" kern="1200" cap="none" spc="0" baseline="0">
        <a:solidFill>
          <a:srgbClr val="000000"/>
        </a:solidFill>
        <a:uFillTx/>
        <a:latin typeface="Calibri"/>
      </a:defRPr>
    </a:lvl2pPr>
    <a:lvl3pPr marL="1828754" marR="0" lvl="2" indent="0" algn="l" defTabSz="1828754" rtl="0" fontAlgn="auto" hangingPunct="1">
      <a:lnSpc>
        <a:spcPct val="100000"/>
      </a:lnSpc>
      <a:spcBef>
        <a:spcPts val="0"/>
      </a:spcBef>
      <a:spcAft>
        <a:spcPts val="0"/>
      </a:spcAft>
      <a:buNone/>
      <a:tabLst/>
      <a:defRPr lang="es-ES" sz="2400" b="0" i="0" u="none" strike="noStrike" kern="1200" cap="none" spc="0" baseline="0">
        <a:solidFill>
          <a:srgbClr val="000000"/>
        </a:solidFill>
        <a:uFillTx/>
        <a:latin typeface="Calibri"/>
      </a:defRPr>
    </a:lvl3pPr>
    <a:lvl4pPr marL="2743135" marR="0" lvl="3" indent="0" algn="l" defTabSz="1828754" rtl="0" fontAlgn="auto" hangingPunct="1">
      <a:lnSpc>
        <a:spcPct val="100000"/>
      </a:lnSpc>
      <a:spcBef>
        <a:spcPts val="0"/>
      </a:spcBef>
      <a:spcAft>
        <a:spcPts val="0"/>
      </a:spcAft>
      <a:buNone/>
      <a:tabLst/>
      <a:defRPr lang="es-ES" sz="2400" b="0" i="0" u="none" strike="noStrike" kern="1200" cap="none" spc="0" baseline="0">
        <a:solidFill>
          <a:srgbClr val="000000"/>
        </a:solidFill>
        <a:uFillTx/>
        <a:latin typeface="Calibri"/>
      </a:defRPr>
    </a:lvl4pPr>
    <a:lvl5pPr marL="3657508" marR="0" lvl="4" indent="0" algn="l" defTabSz="1828754" rtl="0" fontAlgn="auto" hangingPunct="1">
      <a:lnSpc>
        <a:spcPct val="100000"/>
      </a:lnSpc>
      <a:spcBef>
        <a:spcPts val="0"/>
      </a:spcBef>
      <a:spcAft>
        <a:spcPts val="0"/>
      </a:spcAft>
      <a:buNone/>
      <a:tabLst/>
      <a:defRPr lang="es-ES" sz="24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índice">
    <p:spTree>
      <p:nvGrpSpPr>
        <p:cNvPr id="1" name=""/>
        <p:cNvGrpSpPr/>
        <p:nvPr/>
      </p:nvGrpSpPr>
      <p:grpSpPr>
        <a:xfrm>
          <a:off x="0" y="0"/>
          <a:ext cx="0" cy="0"/>
          <a:chOff x="0" y="0"/>
          <a:chExt cx="0" cy="0"/>
        </a:xfrm>
      </p:grpSpPr>
      <p:pic>
        <p:nvPicPr>
          <p:cNvPr id="2" name="Gráfico 9">
            <a:extLst>
              <a:ext uri="{FF2B5EF4-FFF2-40B4-BE49-F238E27FC236}">
                <a16:creationId xmlns:a16="http://schemas.microsoft.com/office/drawing/2014/main" id="{A9793A69-1C34-5BA5-44D9-5855968917B3}"/>
              </a:ext>
            </a:extLst>
          </p:cNvPr>
          <p:cNvPicPr>
            <a:picLocks noChangeAspect="1"/>
          </p:cNvPicPr>
          <p:nvPr/>
        </p:nvPicPr>
        <p:blipFill>
          <a:blip>
            <a:extLst>
              <a:ext uri="{96DAC541-7B7A-43D3-8B79-37D633B846F1}">
                <asvg:svgBlip xmlns:asvg="http://schemas.microsoft.com/office/drawing/2016/SVG/main" r:embed="rId2"/>
              </a:ext>
            </a:extLst>
          </a:blip>
          <a:srcRect l="-14" t="-10" r="-2" b="50064"/>
          <a:stretch>
            <a:fillRect/>
          </a:stretch>
        </p:blipFill>
        <p:spPr>
          <a:xfrm>
            <a:off x="10613998" y="6839995"/>
            <a:ext cx="13770004" cy="6876004"/>
          </a:xfrm>
          <a:prstGeom prst="rect">
            <a:avLst/>
          </a:prstGeom>
          <a:noFill/>
          <a:ln cap="flat">
            <a:noFill/>
          </a:ln>
        </p:spPr>
      </p:pic>
      <p:sp>
        <p:nvSpPr>
          <p:cNvPr id="3" name="Title Placeholder 1" descr="Índice">
            <a:extLst>
              <a:ext uri="{FF2B5EF4-FFF2-40B4-BE49-F238E27FC236}">
                <a16:creationId xmlns:a16="http://schemas.microsoft.com/office/drawing/2014/main" id="{BCC5E493-4C9B-293E-BC8B-2CB9CBA08563}"/>
              </a:ext>
            </a:extLst>
          </p:cNvPr>
          <p:cNvSpPr txBox="1">
            <a:spLocks noGrp="1"/>
          </p:cNvSpPr>
          <p:nvPr>
            <p:ph type="title"/>
          </p:nvPr>
        </p:nvSpPr>
        <p:spPr>
          <a:xfrm>
            <a:off x="571500" y="2849096"/>
            <a:ext cx="7441972" cy="767273"/>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1F3D87"/>
                </a:solidFill>
                <a:uFillTx/>
                <a:latin typeface="Segoe UI Semibold" pitchFamily="34"/>
                <a:ea typeface="Verdana" pitchFamily="34"/>
                <a:cs typeface="Segoe UI Semibold" pitchFamily="34"/>
              </a:defRPr>
            </a:lvl1pPr>
          </a:lstStyle>
          <a:p>
            <a:pPr lvl="0"/>
            <a:r>
              <a:rPr lang="es-ES" dirty="0"/>
              <a:t>Haga clic para modificar el estilo de título del patrón</a:t>
            </a:r>
            <a:endParaRPr lang="en-US" dirty="0"/>
          </a:p>
        </p:txBody>
      </p:sp>
      <p:sp>
        <p:nvSpPr>
          <p:cNvPr id="4" name="Subtitle 2">
            <a:extLst>
              <a:ext uri="{FF2B5EF4-FFF2-40B4-BE49-F238E27FC236}">
                <a16:creationId xmlns:a16="http://schemas.microsoft.com/office/drawing/2014/main" id="{99A3B5CD-93FB-B5D0-FC5F-1B997F5026C6}"/>
              </a:ext>
            </a:extLst>
          </p:cNvPr>
          <p:cNvSpPr txBox="1">
            <a:spLocks noGrp="1"/>
          </p:cNvSpPr>
          <p:nvPr>
            <p:ph type="subTitle" sz="quarter" idx="4294967295"/>
          </p:nvPr>
        </p:nvSpPr>
        <p:spPr>
          <a:xfrm>
            <a:off x="587428" y="4275167"/>
            <a:ext cx="7441972" cy="3311527"/>
          </a:xfrm>
          <a:prstGeom prst="rect">
            <a:avLst/>
          </a:prstGeom>
          <a:noFill/>
          <a:ln>
            <a:noFill/>
          </a:ln>
        </p:spPr>
        <p:txBody>
          <a:bodyPr vert="horz" wrap="square" lIns="91440" tIns="45720" rIns="91440" bIns="45720" anchor="t" anchorCtr="0" compatLnSpc="1">
            <a:noAutofit/>
          </a:bodyPr>
          <a:lstStyle>
            <a:lvl1pPr marL="0" marR="0" lvl="0" indent="0" algn="l" defTabSz="3600001" fontAlgn="auto">
              <a:spcBef>
                <a:spcPts val="2000"/>
              </a:spcBef>
              <a:spcAft>
                <a:spcPts val="0"/>
              </a:spcAft>
              <a:buFont typeface="Arial" panose="020B0604020202020204" pitchFamily="34" charset="0"/>
              <a:buNone/>
              <a:tabLst>
                <a:tab pos="0" algn="l"/>
              </a:tabLst>
              <a:defRPr lang="es-ES" sz="2400" b="0" i="0" u="none" strike="noStrike" cap="none" spc="0" baseline="0">
                <a:solidFill>
                  <a:srgbClr val="1F3D87"/>
                </a:solidFill>
                <a:uFillTx/>
                <a:latin typeface="Segoe UI Semibold" pitchFamily="34"/>
                <a:cs typeface="Segoe UI Semibold" pitchFamily="34"/>
              </a:defRPr>
            </a:lvl1pPr>
          </a:lstStyle>
          <a:p>
            <a:pPr lvl="0"/>
            <a:r>
              <a:rPr lang="es-ES" dirty="0"/>
              <a:t>Haga clic para modificar el estilo de subtítulo del patrón</a:t>
            </a:r>
            <a:endParaRPr lang="en-US" dirty="0"/>
          </a:p>
        </p:txBody>
      </p:sp>
      <p:sp>
        <p:nvSpPr>
          <p:cNvPr id="5" name="Slide Number Placeholder 5">
            <a:extLst>
              <a:ext uri="{FF2B5EF4-FFF2-40B4-BE49-F238E27FC236}">
                <a16:creationId xmlns:a16="http://schemas.microsoft.com/office/drawing/2014/main" id="{0AD44323-A407-E85C-D5E3-E8EE7C9440DA}"/>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3C7CB3-2F1B-4E0D-87EB-49BEDAF22033}" type="slidenum">
              <a:rPr>
                <a:solidFill>
                  <a:srgbClr val="1F3D87"/>
                </a:solidFill>
                <a:latin typeface="Segoe UI Semibold" panose="020B0702040204020203" pitchFamily="34" charset="0"/>
                <a:cs typeface="Segoe UI Semibold" panose="020B0702040204020203" pitchFamily="34" charset="0"/>
              </a:rPr>
              <a:t>‹Nº›</a:t>
            </a:fld>
            <a:endParaRPr lang="es-ES" sz="2400" b="0" i="0" u="none" strike="noStrike" kern="1200" cap="none" spc="0" baseline="0" dirty="0">
              <a:solidFill>
                <a:srgbClr val="1F3D87"/>
              </a:solidFill>
              <a:uFillTx/>
              <a:latin typeface="Segoe UI Semibold" panose="020B0702040204020203" pitchFamily="34" charset="0"/>
              <a:cs typeface="Segoe UI Semibold" panose="020B0702040204020203" pitchFamily="34" charset="0"/>
            </a:endParaRPr>
          </a:p>
        </p:txBody>
      </p:sp>
      <p:pic>
        <p:nvPicPr>
          <p:cNvPr id="6" name="Gráfico 18">
            <a:extLst>
              <a:ext uri="{FF2B5EF4-FFF2-40B4-BE49-F238E27FC236}">
                <a16:creationId xmlns:a16="http://schemas.microsoft.com/office/drawing/2014/main" id="{46EFF72F-99A3-FA68-C7BD-235262F510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500" y="12584475"/>
            <a:ext cx="2809878" cy="752478"/>
          </a:xfrm>
          <a:prstGeom prst="rect">
            <a:avLst/>
          </a:prstGeom>
          <a:noFill/>
          <a:ln cap="flat">
            <a:noFill/>
          </a:ln>
        </p:spPr>
      </p:pic>
      <p:pic>
        <p:nvPicPr>
          <p:cNvPr id="7" name="Gráfico 10">
            <a:extLst>
              <a:ext uri="{FF2B5EF4-FFF2-40B4-BE49-F238E27FC236}">
                <a16:creationId xmlns:a16="http://schemas.microsoft.com/office/drawing/2014/main" id="{4750D061-D39F-BC1E-CA36-EC06CA5CBA9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80155" y="12701848"/>
            <a:ext cx="474409" cy="503166"/>
          </a:xfrm>
          <a:prstGeom prst="rect">
            <a:avLst/>
          </a:prstGeom>
          <a:noFill/>
          <a:ln cap="flat">
            <a:noFill/>
          </a:ln>
        </p:spPr>
      </p:pic>
    </p:spTree>
    <p:extLst>
      <p:ext uri="{BB962C8B-B14F-4D97-AF65-F5344CB8AC3E}">
        <p14:creationId xmlns:p14="http://schemas.microsoft.com/office/powerpoint/2010/main" val="8909493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sitiva Versión 5">
    <p:bg>
      <p:bgPr>
        <a:blipFill dpi="0" rotWithShape="1">
          <a:blip r:embed="rId2">
            <a:lum/>
          </a:blip>
          <a:srcRect/>
          <a:stretch>
            <a:fillRect t="-45000" b="-125000"/>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BDC05C51-323F-E8C2-4C57-3F1B686EB7BC}"/>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3" name="Title Placeholder 1">
            <a:extLst>
              <a:ext uri="{FF2B5EF4-FFF2-40B4-BE49-F238E27FC236}">
                <a16:creationId xmlns:a16="http://schemas.microsoft.com/office/drawing/2014/main" id="{D8968391-4C6B-2DE4-A269-48F45EC17359}"/>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dirty="0"/>
              <a:t>Haga clic para modificar el estilo de título del patrón</a:t>
            </a:r>
            <a:endParaRPr lang="en-US" dirty="0"/>
          </a:p>
        </p:txBody>
      </p:sp>
      <p:pic>
        <p:nvPicPr>
          <p:cNvPr id="4" name="Gráfico 7">
            <a:extLst>
              <a:ext uri="{FF2B5EF4-FFF2-40B4-BE49-F238E27FC236}">
                <a16:creationId xmlns:a16="http://schemas.microsoft.com/office/drawing/2014/main" id="{E0EA260F-8039-7F05-EE19-7C8FE685581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68C60F41-C23F-AE3F-D40A-7B3EBF06EC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94054" y="12687574"/>
            <a:ext cx="474582" cy="501959"/>
          </a:xfrm>
          <a:prstGeom prst="rect">
            <a:avLst/>
          </a:prstGeom>
          <a:noFill/>
          <a:ln cap="flat">
            <a:noFill/>
          </a:ln>
        </p:spPr>
      </p:pic>
      <p:sp>
        <p:nvSpPr>
          <p:cNvPr id="6" name="Slide Number Placeholder 5">
            <a:extLst>
              <a:ext uri="{FF2B5EF4-FFF2-40B4-BE49-F238E27FC236}">
                <a16:creationId xmlns:a16="http://schemas.microsoft.com/office/drawing/2014/main" id="{6CF3C8ED-8044-61BF-33BA-8BCF0FDD5E6F}"/>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C5F6BF-986F-4904-81EE-46BA3B24C8A4}" type="slidenum">
              <a:rPr sz="1800" b="0" i="0" u="none" strike="noStrike" kern="0" cap="none" spc="0" baseline="0">
                <a:solidFill>
                  <a:schemeClr val="bg1"/>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chemeClr val="bg1"/>
              </a:solidFill>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0608169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n con título">
    <p:bg>
      <p:bgPr>
        <a:solidFill>
          <a:srgbClr val="F2C75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25AF6-5071-6FE5-EA41-0663B9D5C1DB}"/>
              </a:ext>
            </a:extLst>
          </p:cNvPr>
          <p:cNvSpPr txBox="1">
            <a:spLocks noGrp="1"/>
          </p:cNvSpPr>
          <p:nvPr>
            <p:ph type="title"/>
          </p:nvPr>
        </p:nvSpPr>
        <p:spPr>
          <a:xfrm>
            <a:off x="592284" y="5315800"/>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título del patrón</a:t>
            </a:r>
            <a:endParaRPr lang="en-US"/>
          </a:p>
        </p:txBody>
      </p:sp>
      <p:sp>
        <p:nvSpPr>
          <p:cNvPr id="3" name="Subtitle 2">
            <a:extLst>
              <a:ext uri="{FF2B5EF4-FFF2-40B4-BE49-F238E27FC236}">
                <a16:creationId xmlns:a16="http://schemas.microsoft.com/office/drawing/2014/main" id="{FC8F1A11-37EB-0168-D5CB-B3977A49ADCA}"/>
              </a:ext>
            </a:extLst>
          </p:cNvPr>
          <p:cNvSpPr txBox="1">
            <a:spLocks noGrp="1"/>
          </p:cNvSpPr>
          <p:nvPr>
            <p:ph type="subTitle" sz="quarter" idx="4294967295"/>
          </p:nvPr>
        </p:nvSpPr>
        <p:spPr>
          <a:xfrm>
            <a:off x="587428" y="7948705"/>
            <a:ext cx="7426034" cy="1065760"/>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subtítulo del patrón</a:t>
            </a:r>
            <a:endParaRPr lang="en-US"/>
          </a:p>
        </p:txBody>
      </p:sp>
      <p:pic>
        <p:nvPicPr>
          <p:cNvPr id="4" name="Gráfico 11">
            <a:extLst>
              <a:ext uri="{FF2B5EF4-FFF2-40B4-BE49-F238E27FC236}">
                <a16:creationId xmlns:a16="http://schemas.microsoft.com/office/drawing/2014/main" id="{C7618656-BBA6-7A3B-312C-44ABB07B8B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94054" y="12687574"/>
            <a:ext cx="474582" cy="501959"/>
          </a:xfrm>
          <a:prstGeom prst="rect">
            <a:avLst/>
          </a:prstGeom>
          <a:noFill/>
          <a:ln cap="flat">
            <a:noFill/>
          </a:ln>
        </p:spPr>
      </p:pic>
      <p:pic>
        <p:nvPicPr>
          <p:cNvPr id="5" name="Gráfico 7">
            <a:extLst>
              <a:ext uri="{FF2B5EF4-FFF2-40B4-BE49-F238E27FC236}">
                <a16:creationId xmlns:a16="http://schemas.microsoft.com/office/drawing/2014/main" id="{F95E7AEA-EE51-8ABB-03A3-B08722ED23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6355" y="12562310"/>
            <a:ext cx="2809878" cy="752478"/>
          </a:xfrm>
          <a:prstGeom prst="rect">
            <a:avLst/>
          </a:prstGeom>
          <a:noFill/>
          <a:ln cap="flat">
            <a:noFill/>
          </a:ln>
        </p:spPr>
      </p:pic>
      <p:sp>
        <p:nvSpPr>
          <p:cNvPr id="6" name="Slide Number Placeholder 5">
            <a:extLst>
              <a:ext uri="{FF2B5EF4-FFF2-40B4-BE49-F238E27FC236}">
                <a16:creationId xmlns:a16="http://schemas.microsoft.com/office/drawing/2014/main" id="{22ABD243-42C0-3BB2-A46A-3E5F15B0FFEE}"/>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5BCF79-EC3E-4F46-AD26-22F8E59EB2C8}"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7" name="Imagen 10">
            <a:extLst>
              <a:ext uri="{FF2B5EF4-FFF2-40B4-BE49-F238E27FC236}">
                <a16:creationId xmlns:a16="http://schemas.microsoft.com/office/drawing/2014/main" id="{4A840DF1-F796-06DF-DA06-9AACD5DF98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71028" y="1805016"/>
            <a:ext cx="10410418" cy="12946075"/>
          </a:xfrm>
          <a:prstGeom prst="rect">
            <a:avLst/>
          </a:prstGeom>
          <a:noFill/>
          <a:ln cap="flat">
            <a:noFill/>
          </a:ln>
        </p:spPr>
      </p:pic>
    </p:spTree>
    <p:extLst>
      <p:ext uri="{BB962C8B-B14F-4D97-AF65-F5344CB8AC3E}">
        <p14:creationId xmlns:p14="http://schemas.microsoft.com/office/powerpoint/2010/main" val="25309802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va Versión 6">
    <p:bg>
      <p:bgPr>
        <a:solidFill>
          <a:srgbClr val="FFFFFF"/>
        </a:solidFill>
        <a:effectLst/>
      </p:bgPr>
    </p:bg>
    <p:spTree>
      <p:nvGrpSpPr>
        <p:cNvPr id="1" name=""/>
        <p:cNvGrpSpPr/>
        <p:nvPr/>
      </p:nvGrpSpPr>
      <p:grpSpPr>
        <a:xfrm>
          <a:off x="0" y="0"/>
          <a:ext cx="0" cy="0"/>
          <a:chOff x="0" y="0"/>
          <a:chExt cx="0" cy="0"/>
        </a:xfrm>
      </p:grpSpPr>
      <p:pic>
        <p:nvPicPr>
          <p:cNvPr id="2" name="Gráfico 18">
            <a:extLst>
              <a:ext uri="{FF2B5EF4-FFF2-40B4-BE49-F238E27FC236}">
                <a16:creationId xmlns:a16="http://schemas.microsoft.com/office/drawing/2014/main" id="{58A63F90-7817-56E0-3DC3-3CFFE94E63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500" y="12584475"/>
            <a:ext cx="2809878" cy="752478"/>
          </a:xfrm>
          <a:prstGeom prst="rect">
            <a:avLst/>
          </a:prstGeom>
          <a:noFill/>
          <a:ln cap="flat">
            <a:noFill/>
          </a:ln>
        </p:spPr>
      </p:pic>
      <p:sp>
        <p:nvSpPr>
          <p:cNvPr id="3" name="Slide Number Placeholder 5">
            <a:extLst>
              <a:ext uri="{FF2B5EF4-FFF2-40B4-BE49-F238E27FC236}">
                <a16:creationId xmlns:a16="http://schemas.microsoft.com/office/drawing/2014/main" id="{C768C8BD-B5F4-BE2B-242F-639EBF15C4F5}"/>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495EAB-6F7D-42A5-8C96-A835BCD90ED3}"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4" name="Gráfico 9">
            <a:extLst>
              <a:ext uri="{FF2B5EF4-FFF2-40B4-BE49-F238E27FC236}">
                <a16:creationId xmlns:a16="http://schemas.microsoft.com/office/drawing/2014/main" id="{B5F9C50C-68E8-1654-AC48-9118A107291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80155" y="12701848"/>
            <a:ext cx="474409" cy="503166"/>
          </a:xfrm>
          <a:prstGeom prst="rect">
            <a:avLst/>
          </a:prstGeom>
          <a:noFill/>
          <a:ln cap="flat">
            <a:noFill/>
          </a:ln>
        </p:spPr>
      </p:pic>
      <p:sp>
        <p:nvSpPr>
          <p:cNvPr id="5" name="Subtitle 2">
            <a:extLst>
              <a:ext uri="{FF2B5EF4-FFF2-40B4-BE49-F238E27FC236}">
                <a16:creationId xmlns:a16="http://schemas.microsoft.com/office/drawing/2014/main" id="{3C14FAAA-36E6-8C64-2A99-2DCD103D15F7}"/>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6" name="Title Placeholder 1">
            <a:extLst>
              <a:ext uri="{FF2B5EF4-FFF2-40B4-BE49-F238E27FC236}">
                <a16:creationId xmlns:a16="http://schemas.microsoft.com/office/drawing/2014/main" id="{E3DCD879-B5F9-D260-2E67-2007CD246943}"/>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7" name="Gráfico 9">
            <a:extLst>
              <a:ext uri="{FF2B5EF4-FFF2-40B4-BE49-F238E27FC236}">
                <a16:creationId xmlns:a16="http://schemas.microsoft.com/office/drawing/2014/main" id="{4284CAC3-60EE-119F-DD13-822DEC9FB618}"/>
              </a:ext>
            </a:extLst>
          </p:cNvPr>
          <p:cNvPicPr>
            <a:picLocks noChangeAspect="1"/>
          </p:cNvPicPr>
          <p:nvPr/>
        </p:nvPicPr>
        <p:blipFill>
          <a:blip>
            <a:extLst>
              <a:ext uri="{96DAC541-7B7A-43D3-8B79-37D633B846F1}">
                <asvg:svgBlip xmlns:asvg="http://schemas.microsoft.com/office/drawing/2016/SVG/main" r:embed="rId5"/>
              </a:ext>
            </a:extLst>
          </a:blip>
          <a:srcRect l="31" t="50243" r="50289" b="72"/>
          <a:stretch>
            <a:fillRect/>
          </a:stretch>
        </p:blipFill>
        <p:spPr>
          <a:xfrm>
            <a:off x="17543998" y="0"/>
            <a:ext cx="6839995" cy="6839995"/>
          </a:xfrm>
          <a:prstGeom prst="rect">
            <a:avLst/>
          </a:prstGeom>
          <a:noFill/>
          <a:ln cap="flat">
            <a:noFill/>
          </a:ln>
        </p:spPr>
      </p:pic>
    </p:spTree>
    <p:extLst>
      <p:ext uri="{BB962C8B-B14F-4D97-AF65-F5344CB8AC3E}">
        <p14:creationId xmlns:p14="http://schemas.microsoft.com/office/powerpoint/2010/main" val="154236614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a + 2 Imágenes">
    <p:spTree>
      <p:nvGrpSpPr>
        <p:cNvPr id="1" name=""/>
        <p:cNvGrpSpPr/>
        <p:nvPr/>
      </p:nvGrpSpPr>
      <p:grpSpPr>
        <a:xfrm>
          <a:off x="0" y="0"/>
          <a:ext cx="0" cy="0"/>
          <a:chOff x="0" y="0"/>
          <a:chExt cx="0" cy="0"/>
        </a:xfrm>
      </p:grpSpPr>
      <p:sp>
        <p:nvSpPr>
          <p:cNvPr id="8" name="Marcador de posición de imagen 2">
            <a:extLst>
              <a:ext uri="{FF2B5EF4-FFF2-40B4-BE49-F238E27FC236}">
                <a16:creationId xmlns:a16="http://schemas.microsoft.com/office/drawing/2014/main" id="{FA39E8BF-E883-11F9-EE30-2C5AF5715D62}"/>
              </a:ext>
            </a:extLst>
          </p:cNvPr>
          <p:cNvSpPr txBox="1">
            <a:spLocks noGrp="1"/>
          </p:cNvSpPr>
          <p:nvPr>
            <p:ph type="pic" sz="quarter" idx="4294967295"/>
          </p:nvPr>
        </p:nvSpPr>
        <p:spPr>
          <a:xfrm>
            <a:off x="8694106" y="6858000"/>
            <a:ext cx="15689887" cy="6858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b="0" i="0" u="none" strike="noStrike" cap="none" spc="0" baseline="0">
                <a:solidFill>
                  <a:srgbClr val="003594"/>
                </a:solidFill>
                <a:uFillTx/>
                <a:latin typeface="Calibri"/>
              </a:defRPr>
            </a:lvl1pPr>
          </a:lstStyle>
          <a:p>
            <a:pPr lvl="0"/>
            <a:r>
              <a:rPr lang="es-ES" dirty="0"/>
              <a:t>Haga clic en el icono para agregar una imagen</a:t>
            </a:r>
          </a:p>
        </p:txBody>
      </p:sp>
      <p:sp>
        <p:nvSpPr>
          <p:cNvPr id="2" name="Marcador de posición de imagen 2">
            <a:extLst>
              <a:ext uri="{FF2B5EF4-FFF2-40B4-BE49-F238E27FC236}">
                <a16:creationId xmlns:a16="http://schemas.microsoft.com/office/drawing/2014/main" id="{CD347168-22E9-03CE-EC5F-D8335A5AA517}"/>
              </a:ext>
            </a:extLst>
          </p:cNvPr>
          <p:cNvSpPr txBox="1">
            <a:spLocks noGrp="1"/>
          </p:cNvSpPr>
          <p:nvPr>
            <p:ph type="pic" sz="quarter" idx="4294967295"/>
          </p:nvPr>
        </p:nvSpPr>
        <p:spPr>
          <a:xfrm>
            <a:off x="8694115" y="0"/>
            <a:ext cx="15689887" cy="6858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b="0" i="0" u="none" strike="noStrike" cap="none" spc="0" baseline="0">
                <a:solidFill>
                  <a:srgbClr val="003594"/>
                </a:solidFill>
                <a:uFillTx/>
                <a:latin typeface="Calibri"/>
              </a:defRPr>
            </a:lvl1pPr>
          </a:lstStyle>
          <a:p>
            <a:pPr lvl="0"/>
            <a:r>
              <a:rPr lang="es-ES" dirty="0"/>
              <a:t>Haga clic en el icono para agregar una imagen</a:t>
            </a:r>
          </a:p>
        </p:txBody>
      </p:sp>
      <p:sp>
        <p:nvSpPr>
          <p:cNvPr id="3" name="Subtitle 2">
            <a:extLst>
              <a:ext uri="{FF2B5EF4-FFF2-40B4-BE49-F238E27FC236}">
                <a16:creationId xmlns:a16="http://schemas.microsoft.com/office/drawing/2014/main" id="{3F89F130-475E-9063-3E21-D6A1EFBAC7CB}"/>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4" name="Title Placeholder 1">
            <a:extLst>
              <a:ext uri="{FF2B5EF4-FFF2-40B4-BE49-F238E27FC236}">
                <a16:creationId xmlns:a16="http://schemas.microsoft.com/office/drawing/2014/main" id="{6F8E9E74-29A8-5DC7-3107-9872F1BCB01D}"/>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5" name="Gráfico 18">
            <a:extLst>
              <a:ext uri="{FF2B5EF4-FFF2-40B4-BE49-F238E27FC236}">
                <a16:creationId xmlns:a16="http://schemas.microsoft.com/office/drawing/2014/main" id="{BC3D4BEB-19BC-779B-E544-519F286C08F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1500" y="12584475"/>
            <a:ext cx="2809878" cy="752478"/>
          </a:xfrm>
          <a:prstGeom prst="rect">
            <a:avLst/>
          </a:prstGeom>
          <a:noFill/>
          <a:ln cap="flat">
            <a:noFill/>
          </a:ln>
        </p:spPr>
      </p:pic>
      <p:sp>
        <p:nvSpPr>
          <p:cNvPr id="6" name="Slide Number Placeholder 5">
            <a:extLst>
              <a:ext uri="{FF2B5EF4-FFF2-40B4-BE49-F238E27FC236}">
                <a16:creationId xmlns:a16="http://schemas.microsoft.com/office/drawing/2014/main" id="{40A1C403-3818-DCC0-AB41-FEA4C0341E0C}"/>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AE9FE8-6D32-46AA-A6D4-F151DBAD50FD}"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7" name="Gráfico 9">
            <a:extLst>
              <a:ext uri="{FF2B5EF4-FFF2-40B4-BE49-F238E27FC236}">
                <a16:creationId xmlns:a16="http://schemas.microsoft.com/office/drawing/2014/main" id="{78A1522F-7901-7FA6-CBAA-FE33D36405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0155" y="12701848"/>
            <a:ext cx="474409" cy="503166"/>
          </a:xfrm>
          <a:prstGeom prst="rect">
            <a:avLst/>
          </a:prstGeom>
          <a:noFill/>
          <a:ln cap="flat">
            <a:noFill/>
          </a:ln>
        </p:spPr>
      </p:pic>
    </p:spTree>
    <p:extLst>
      <p:ext uri="{BB962C8B-B14F-4D97-AF65-F5344CB8AC3E}">
        <p14:creationId xmlns:p14="http://schemas.microsoft.com/office/powerpoint/2010/main" val="27937855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positiva + 3 Imágenes">
    <p:spTree>
      <p:nvGrpSpPr>
        <p:cNvPr id="1" name=""/>
        <p:cNvGrpSpPr/>
        <p:nvPr/>
      </p:nvGrpSpPr>
      <p:grpSpPr>
        <a:xfrm>
          <a:off x="0" y="0"/>
          <a:ext cx="0" cy="0"/>
          <a:chOff x="0" y="0"/>
          <a:chExt cx="0" cy="0"/>
        </a:xfrm>
      </p:grpSpPr>
      <p:sp>
        <p:nvSpPr>
          <p:cNvPr id="9" name="Marcador de posición de imagen 2">
            <a:extLst>
              <a:ext uri="{FF2B5EF4-FFF2-40B4-BE49-F238E27FC236}">
                <a16:creationId xmlns:a16="http://schemas.microsoft.com/office/drawing/2014/main" id="{2EC426D1-E357-8534-C872-95B4BA33A422}"/>
              </a:ext>
            </a:extLst>
          </p:cNvPr>
          <p:cNvSpPr txBox="1">
            <a:spLocks noGrp="1"/>
          </p:cNvSpPr>
          <p:nvPr>
            <p:ph type="pic" sz="quarter" idx="4294967295"/>
          </p:nvPr>
        </p:nvSpPr>
        <p:spPr>
          <a:xfrm>
            <a:off x="16552496" y="0"/>
            <a:ext cx="7831506" cy="13716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b="0" i="0" u="none" strike="noStrike" cap="none" spc="0" baseline="0">
                <a:solidFill>
                  <a:srgbClr val="003594"/>
                </a:solidFill>
                <a:uFillTx/>
                <a:latin typeface="Calibri"/>
              </a:defRPr>
            </a:lvl1pPr>
          </a:lstStyle>
          <a:p>
            <a:pPr lvl="0"/>
            <a:r>
              <a:rPr lang="es-ES" dirty="0"/>
              <a:t>Haga clic en el icono para agregar una imagen</a:t>
            </a:r>
          </a:p>
        </p:txBody>
      </p:sp>
      <p:sp>
        <p:nvSpPr>
          <p:cNvPr id="2" name="Marcador de posición de imagen 2">
            <a:extLst>
              <a:ext uri="{FF2B5EF4-FFF2-40B4-BE49-F238E27FC236}">
                <a16:creationId xmlns:a16="http://schemas.microsoft.com/office/drawing/2014/main" id="{AFBAA5FB-35F6-4E24-B7AE-75F61B42997E}"/>
              </a:ext>
            </a:extLst>
          </p:cNvPr>
          <p:cNvSpPr txBox="1">
            <a:spLocks noGrp="1"/>
          </p:cNvSpPr>
          <p:nvPr>
            <p:ph type="pic" sz="quarter" idx="4294967295"/>
          </p:nvPr>
        </p:nvSpPr>
        <p:spPr>
          <a:xfrm>
            <a:off x="8694115" y="0"/>
            <a:ext cx="7858390" cy="6858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b="0" i="0" u="none" strike="noStrike" cap="none" spc="0" baseline="0">
                <a:solidFill>
                  <a:srgbClr val="003594"/>
                </a:solidFill>
                <a:uFillTx/>
                <a:latin typeface="Calibri"/>
              </a:defRPr>
            </a:lvl1pPr>
          </a:lstStyle>
          <a:p>
            <a:pPr lvl="0"/>
            <a:r>
              <a:rPr lang="es-ES" dirty="0"/>
              <a:t>Haga clic en el icono para agregar una imagen</a:t>
            </a:r>
          </a:p>
        </p:txBody>
      </p:sp>
      <p:sp>
        <p:nvSpPr>
          <p:cNvPr id="3" name="Subtitle 2">
            <a:extLst>
              <a:ext uri="{FF2B5EF4-FFF2-40B4-BE49-F238E27FC236}">
                <a16:creationId xmlns:a16="http://schemas.microsoft.com/office/drawing/2014/main" id="{05DD3366-FEDA-63CE-6449-9E8D26C4E788}"/>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4" name="Title Placeholder 1">
            <a:extLst>
              <a:ext uri="{FF2B5EF4-FFF2-40B4-BE49-F238E27FC236}">
                <a16:creationId xmlns:a16="http://schemas.microsoft.com/office/drawing/2014/main" id="{9651CAC2-EADB-EA4B-482F-4F8E5F424D19}"/>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5" name="Gráfico 18">
            <a:extLst>
              <a:ext uri="{FF2B5EF4-FFF2-40B4-BE49-F238E27FC236}">
                <a16:creationId xmlns:a16="http://schemas.microsoft.com/office/drawing/2014/main" id="{551A8DC9-64C7-6246-5063-F85F6CD944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1500" y="12584475"/>
            <a:ext cx="2809878" cy="752478"/>
          </a:xfrm>
          <a:prstGeom prst="rect">
            <a:avLst/>
          </a:prstGeom>
          <a:noFill/>
          <a:ln cap="flat">
            <a:noFill/>
          </a:ln>
        </p:spPr>
      </p:pic>
      <p:sp>
        <p:nvSpPr>
          <p:cNvPr id="6" name="Slide Number Placeholder 5">
            <a:extLst>
              <a:ext uri="{FF2B5EF4-FFF2-40B4-BE49-F238E27FC236}">
                <a16:creationId xmlns:a16="http://schemas.microsoft.com/office/drawing/2014/main" id="{CA1A83AB-4739-2A9A-9A6D-BCDD847C53D0}"/>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6900A9-9194-4860-AF9E-9BAD53D29E46}"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7" name="Gráfico 9">
            <a:extLst>
              <a:ext uri="{FF2B5EF4-FFF2-40B4-BE49-F238E27FC236}">
                <a16:creationId xmlns:a16="http://schemas.microsoft.com/office/drawing/2014/main" id="{500C471D-153F-4427-75D8-915E6352FC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0155" y="12701848"/>
            <a:ext cx="474409" cy="503166"/>
          </a:xfrm>
          <a:prstGeom prst="rect">
            <a:avLst/>
          </a:prstGeom>
          <a:noFill/>
          <a:ln cap="flat">
            <a:noFill/>
          </a:ln>
        </p:spPr>
      </p:pic>
      <p:sp>
        <p:nvSpPr>
          <p:cNvPr id="8" name="Marcador de posición de imagen 2">
            <a:extLst>
              <a:ext uri="{FF2B5EF4-FFF2-40B4-BE49-F238E27FC236}">
                <a16:creationId xmlns:a16="http://schemas.microsoft.com/office/drawing/2014/main" id="{2003AF07-019A-4839-D60E-26166A64508E}"/>
              </a:ext>
            </a:extLst>
          </p:cNvPr>
          <p:cNvSpPr txBox="1">
            <a:spLocks noGrp="1"/>
          </p:cNvSpPr>
          <p:nvPr>
            <p:ph type="pic" sz="quarter" idx="4294967295"/>
          </p:nvPr>
        </p:nvSpPr>
        <p:spPr>
          <a:xfrm>
            <a:off x="8694106" y="6858000"/>
            <a:ext cx="7858390" cy="6858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b="0" i="0" u="none" strike="noStrike" cap="none" spc="0" baseline="0">
                <a:solidFill>
                  <a:srgbClr val="003594"/>
                </a:solidFill>
                <a:uFillTx/>
                <a:latin typeface="Calibri"/>
              </a:defRPr>
            </a:lvl1pPr>
          </a:lstStyle>
          <a:p>
            <a:pPr lvl="0"/>
            <a:r>
              <a:rPr lang="es-ES"/>
              <a:t>Haga clic en el icono para agregar una imagen</a:t>
            </a:r>
          </a:p>
        </p:txBody>
      </p:sp>
    </p:spTree>
    <p:extLst>
      <p:ext uri="{BB962C8B-B14F-4D97-AF65-F5344CB8AC3E}">
        <p14:creationId xmlns:p14="http://schemas.microsoft.com/office/powerpoint/2010/main" val="19048773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a Versión 5">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Gráfico 7">
            <a:extLst>
              <a:ext uri="{FF2B5EF4-FFF2-40B4-BE49-F238E27FC236}">
                <a16:creationId xmlns:a16="http://schemas.microsoft.com/office/drawing/2014/main" id="{E0EA260F-8039-7F05-EE19-7C8FE685581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68C60F41-C23F-AE3F-D40A-7B3EBF06EC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94054" y="12687574"/>
            <a:ext cx="474582" cy="501959"/>
          </a:xfrm>
          <a:prstGeom prst="rect">
            <a:avLst/>
          </a:prstGeom>
          <a:noFill/>
          <a:ln cap="flat">
            <a:noFill/>
          </a:ln>
        </p:spPr>
      </p:pic>
      <p:sp>
        <p:nvSpPr>
          <p:cNvPr id="6" name="Slide Number Placeholder 5">
            <a:extLst>
              <a:ext uri="{FF2B5EF4-FFF2-40B4-BE49-F238E27FC236}">
                <a16:creationId xmlns:a16="http://schemas.microsoft.com/office/drawing/2014/main" id="{6CF3C8ED-8044-61BF-33BA-8BCF0FDD5E6F}"/>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4C5F6BF-986F-4904-81EE-46BA3B24C8A4}" type="slidenum">
              <a:rPr sz="1800" b="0" i="0" u="none" strike="noStrike" kern="0" cap="none" spc="0" baseline="0">
                <a:solidFill>
                  <a:schemeClr val="bg1"/>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chemeClr val="bg1"/>
              </a:solidFill>
              <a:uFillTx/>
              <a:latin typeface="Segoe UI Semibold" panose="020B0702040204020203" pitchFamily="34" charset="0"/>
              <a:ea typeface="+mn-ea"/>
              <a:cs typeface="Segoe UI Semibold" panose="020B0702040204020203" pitchFamily="34" charset="0"/>
            </a:endParaRPr>
          </a:p>
        </p:txBody>
      </p:sp>
      <p:sp>
        <p:nvSpPr>
          <p:cNvPr id="7" name="Title Placeholder 1">
            <a:extLst>
              <a:ext uri="{FF2B5EF4-FFF2-40B4-BE49-F238E27FC236}">
                <a16:creationId xmlns:a16="http://schemas.microsoft.com/office/drawing/2014/main" id="{4BD6405D-5593-7B19-2EAC-6E87C44495E8}"/>
              </a:ext>
            </a:extLst>
          </p:cNvPr>
          <p:cNvSpPr txBox="1">
            <a:spLocks noGrp="1"/>
          </p:cNvSpPr>
          <p:nvPr>
            <p:ph type="title"/>
          </p:nvPr>
        </p:nvSpPr>
        <p:spPr>
          <a:xfrm>
            <a:off x="592284" y="5315800"/>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título del patrón</a:t>
            </a:r>
            <a:endParaRPr lang="en-US"/>
          </a:p>
        </p:txBody>
      </p:sp>
      <p:sp>
        <p:nvSpPr>
          <p:cNvPr id="8" name="Subtitle 2">
            <a:extLst>
              <a:ext uri="{FF2B5EF4-FFF2-40B4-BE49-F238E27FC236}">
                <a16:creationId xmlns:a16="http://schemas.microsoft.com/office/drawing/2014/main" id="{7CE32FEA-2E87-F5AF-00A3-85DAFDD085CB}"/>
              </a:ext>
            </a:extLst>
          </p:cNvPr>
          <p:cNvSpPr txBox="1">
            <a:spLocks noGrp="1"/>
          </p:cNvSpPr>
          <p:nvPr>
            <p:ph type="subTitle" sz="quarter" idx="4294967295"/>
          </p:nvPr>
        </p:nvSpPr>
        <p:spPr>
          <a:xfrm>
            <a:off x="587428" y="7948705"/>
            <a:ext cx="7426034" cy="1065760"/>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subtítulo del patrón</a:t>
            </a:r>
            <a:endParaRPr lang="en-US"/>
          </a:p>
        </p:txBody>
      </p:sp>
    </p:spTree>
    <p:extLst>
      <p:ext uri="{BB962C8B-B14F-4D97-AF65-F5344CB8AC3E}">
        <p14:creationId xmlns:p14="http://schemas.microsoft.com/office/powerpoint/2010/main" val="38546912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ingu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cabezado de sección">
    <p:bg>
      <p:bgPr>
        <a:solidFill>
          <a:srgbClr val="00359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F3318-E89F-55DE-353A-453F9F198DE5}"/>
              </a:ext>
            </a:extLst>
          </p:cNvPr>
          <p:cNvSpPr txBox="1">
            <a:spLocks noGrp="1"/>
          </p:cNvSpPr>
          <p:nvPr>
            <p:ph type="title"/>
          </p:nvPr>
        </p:nvSpPr>
        <p:spPr>
          <a:xfrm>
            <a:off x="592284" y="5315800"/>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FFFFFF"/>
                </a:solidFill>
                <a:uFillTx/>
                <a:latin typeface="Segoe UI Semibold" pitchFamily="34"/>
                <a:ea typeface="Segoe UI Black" pitchFamily="34"/>
                <a:cs typeface="Segoe UI Semibold" pitchFamily="34"/>
              </a:defRPr>
            </a:lvl1pPr>
          </a:lstStyle>
          <a:p>
            <a:pPr lvl="0"/>
            <a:r>
              <a:rPr lang="es-ES"/>
              <a:t>Haga clic para modificar el estilo de título del patrón</a:t>
            </a:r>
            <a:endParaRPr lang="en-US"/>
          </a:p>
        </p:txBody>
      </p:sp>
      <p:sp>
        <p:nvSpPr>
          <p:cNvPr id="3" name="Slide Number Placeholder 5">
            <a:extLst>
              <a:ext uri="{FF2B5EF4-FFF2-40B4-BE49-F238E27FC236}">
                <a16:creationId xmlns:a16="http://schemas.microsoft.com/office/drawing/2014/main" id="{2576346D-855E-E138-70DA-34E05B8B710F}"/>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6B3511-4736-4470-8508-0DA3B538EE56}" type="slidenum">
              <a:rPr sz="1800" b="0" i="0" u="none" strike="noStrike" kern="0" cap="none" spc="0" baseline="0">
                <a:solidFill>
                  <a:schemeClr val="bg1"/>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chemeClr val="bg1"/>
              </a:solidFill>
              <a:uFillTx/>
              <a:latin typeface="Segoe UI Semibold" panose="020B0702040204020203" pitchFamily="34" charset="0"/>
              <a:ea typeface="+mn-ea"/>
              <a:cs typeface="Segoe UI Semibold" panose="020B0702040204020203" pitchFamily="34" charset="0"/>
            </a:endParaRPr>
          </a:p>
        </p:txBody>
      </p:sp>
      <p:pic>
        <p:nvPicPr>
          <p:cNvPr id="4" name="Imagen 12">
            <a:extLst>
              <a:ext uri="{FF2B5EF4-FFF2-40B4-BE49-F238E27FC236}">
                <a16:creationId xmlns:a16="http://schemas.microsoft.com/office/drawing/2014/main" id="{F4AACFB5-5771-6FF4-1A70-6EE907BF3FF1}"/>
              </a:ext>
            </a:extLst>
          </p:cNvPr>
          <p:cNvPicPr>
            <a:picLocks noChangeAspect="1"/>
          </p:cNvPicPr>
          <p:nvPr/>
        </p:nvPicPr>
        <p:blipFill rotWithShape="1">
          <a:blip r:embed="rId2">
            <a:extLst>
              <a:ext uri="{28A0092B-C50C-407E-A947-70E740481C1C}">
                <a14:useLocalDpi xmlns:a14="http://schemas.microsoft.com/office/drawing/2010/main" val="0"/>
              </a:ext>
            </a:extLst>
          </a:blip>
          <a:srcRect t="50328" r="50052" b="-1610"/>
          <a:stretch/>
        </p:blipFill>
        <p:spPr>
          <a:xfrm>
            <a:off x="16642163" y="-1"/>
            <a:ext cx="7741837" cy="7948705"/>
          </a:xfrm>
          <a:prstGeom prst="rect">
            <a:avLst/>
          </a:prstGeom>
          <a:noFill/>
          <a:ln cap="flat">
            <a:noFill/>
          </a:ln>
        </p:spPr>
      </p:pic>
      <p:sp>
        <p:nvSpPr>
          <p:cNvPr id="5" name="Subtitle 2">
            <a:extLst>
              <a:ext uri="{FF2B5EF4-FFF2-40B4-BE49-F238E27FC236}">
                <a16:creationId xmlns:a16="http://schemas.microsoft.com/office/drawing/2014/main" id="{4C1F2812-AB89-592B-D253-E26F49F45BAB}"/>
              </a:ext>
            </a:extLst>
          </p:cNvPr>
          <p:cNvSpPr txBox="1">
            <a:spLocks noGrp="1"/>
          </p:cNvSpPr>
          <p:nvPr>
            <p:ph type="subTitle" sz="quarter" idx="4294967295"/>
          </p:nvPr>
        </p:nvSpPr>
        <p:spPr>
          <a:xfrm>
            <a:off x="587428" y="7948705"/>
            <a:ext cx="7426034" cy="1065760"/>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subtítulo del patrón</a:t>
            </a:r>
            <a:endParaRPr lang="en-US"/>
          </a:p>
        </p:txBody>
      </p:sp>
      <p:pic>
        <p:nvPicPr>
          <p:cNvPr id="6" name="Gráfico 7">
            <a:extLst>
              <a:ext uri="{FF2B5EF4-FFF2-40B4-BE49-F238E27FC236}">
                <a16:creationId xmlns:a16="http://schemas.microsoft.com/office/drawing/2014/main" id="{2B8722C7-2DB8-FA3A-DC42-E5DB3D72C4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7428" y="12562319"/>
            <a:ext cx="2809878" cy="752478"/>
          </a:xfrm>
          <a:prstGeom prst="rect">
            <a:avLst/>
          </a:prstGeom>
          <a:noFill/>
          <a:ln cap="flat">
            <a:noFill/>
          </a:ln>
        </p:spPr>
      </p:pic>
      <p:pic>
        <p:nvPicPr>
          <p:cNvPr id="7" name="Gráfico 11">
            <a:extLst>
              <a:ext uri="{FF2B5EF4-FFF2-40B4-BE49-F238E27FC236}">
                <a16:creationId xmlns:a16="http://schemas.microsoft.com/office/drawing/2014/main" id="{701E8344-1AC5-CAB0-6785-1FD92A8D52C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94054" y="12687574"/>
            <a:ext cx="474582" cy="501959"/>
          </a:xfrm>
          <a:prstGeom prst="rect">
            <a:avLst/>
          </a:prstGeom>
          <a:noFill/>
          <a:ln cap="flat">
            <a:noFill/>
          </a:ln>
        </p:spPr>
      </p:pic>
    </p:spTree>
    <p:extLst>
      <p:ext uri="{BB962C8B-B14F-4D97-AF65-F5344CB8AC3E}">
        <p14:creationId xmlns:p14="http://schemas.microsoft.com/office/powerpoint/2010/main" val="27672861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Versión 1">
    <p:spTree>
      <p:nvGrpSpPr>
        <p:cNvPr id="1" name=""/>
        <p:cNvGrpSpPr/>
        <p:nvPr/>
      </p:nvGrpSpPr>
      <p:grpSpPr>
        <a:xfrm>
          <a:off x="0" y="0"/>
          <a:ext cx="0" cy="0"/>
          <a:chOff x="0" y="0"/>
          <a:chExt cx="0" cy="0"/>
        </a:xfrm>
      </p:grpSpPr>
      <p:pic>
        <p:nvPicPr>
          <p:cNvPr id="2" name="Imagen 9">
            <a:extLst>
              <a:ext uri="{FF2B5EF4-FFF2-40B4-BE49-F238E27FC236}">
                <a16:creationId xmlns:a16="http://schemas.microsoft.com/office/drawing/2014/main" id="{77AA7984-0639-83E4-89B1-D0C1ADBF0C61}"/>
              </a:ext>
            </a:extLst>
          </p:cNvPr>
          <p:cNvPicPr>
            <a:picLocks noChangeAspect="1"/>
          </p:cNvPicPr>
          <p:nvPr/>
        </p:nvPicPr>
        <p:blipFill rotWithShape="1">
          <a:blip r:embed="rId2">
            <a:extLst>
              <a:ext uri="{28A0092B-C50C-407E-A947-70E740481C1C}">
                <a14:useLocalDpi xmlns:a14="http://schemas.microsoft.com/office/drawing/2010/main" val="0"/>
              </a:ext>
            </a:extLst>
          </a:blip>
          <a:srcRect t="-264" r="49990" b="49830"/>
          <a:stretch/>
        </p:blipFill>
        <p:spPr>
          <a:xfrm>
            <a:off x="17583814" y="6858000"/>
            <a:ext cx="6800186" cy="6858000"/>
          </a:xfrm>
          <a:prstGeom prst="rect">
            <a:avLst/>
          </a:prstGeom>
          <a:noFill/>
          <a:ln cap="flat">
            <a:noFill/>
          </a:ln>
        </p:spPr>
      </p:pic>
      <p:sp>
        <p:nvSpPr>
          <p:cNvPr id="3" name="Subtitle 2">
            <a:extLst>
              <a:ext uri="{FF2B5EF4-FFF2-40B4-BE49-F238E27FC236}">
                <a16:creationId xmlns:a16="http://schemas.microsoft.com/office/drawing/2014/main" id="{5EB90733-3B27-2FE1-9609-C0988A45A5D1}"/>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ea typeface="Microsoft Sans Serif" pitchFamily="34"/>
                <a:cs typeface="Segoe UI Semibold" pitchFamily="34"/>
              </a:defRPr>
            </a:lvl1pPr>
          </a:lstStyle>
          <a:p>
            <a:pPr lvl="0"/>
            <a:r>
              <a:rPr lang="es-ES"/>
              <a:t>Haga clic para modificar el estilo de subtítulo del patrón</a:t>
            </a:r>
            <a:endParaRPr lang="en-US"/>
          </a:p>
        </p:txBody>
      </p:sp>
      <p:sp>
        <p:nvSpPr>
          <p:cNvPr id="4" name="Title Placeholder 1">
            <a:extLst>
              <a:ext uri="{FF2B5EF4-FFF2-40B4-BE49-F238E27FC236}">
                <a16:creationId xmlns:a16="http://schemas.microsoft.com/office/drawing/2014/main" id="{3BA7E35F-82C5-CC29-6CD0-22FA4A6F5B1B}"/>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5" name="Gráfico 18">
            <a:extLst>
              <a:ext uri="{FF2B5EF4-FFF2-40B4-BE49-F238E27FC236}">
                <a16:creationId xmlns:a16="http://schemas.microsoft.com/office/drawing/2014/main" id="{4D78776A-B6BF-04FD-69F7-0423F864AD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500" y="12584475"/>
            <a:ext cx="2809878" cy="752478"/>
          </a:xfrm>
          <a:prstGeom prst="rect">
            <a:avLst/>
          </a:prstGeom>
          <a:noFill/>
          <a:ln cap="flat">
            <a:noFill/>
          </a:ln>
        </p:spPr>
      </p:pic>
      <p:sp>
        <p:nvSpPr>
          <p:cNvPr id="6" name="Slide Number Placeholder 5">
            <a:extLst>
              <a:ext uri="{FF2B5EF4-FFF2-40B4-BE49-F238E27FC236}">
                <a16:creationId xmlns:a16="http://schemas.microsoft.com/office/drawing/2014/main" id="{016B9CCD-FBF1-E92E-4A17-E5FB34A7980C}"/>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EA15D2-0CEF-4B4A-A4A5-CA6B329A77BC}" type="slidenum">
              <a:rPr sz="1800" b="0" i="0" u="none" strike="noStrike" kern="0" cap="none" spc="0" baseline="0">
                <a:solidFill>
                  <a:schemeClr val="bg1"/>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chemeClr val="bg1"/>
              </a:solidFill>
              <a:uFillTx/>
              <a:latin typeface="Segoe UI Semibold" panose="020B0702040204020203" pitchFamily="34" charset="0"/>
              <a:ea typeface="+mn-ea"/>
              <a:cs typeface="Segoe UI Semibold" panose="020B0702040204020203" pitchFamily="34" charset="0"/>
            </a:endParaRPr>
          </a:p>
        </p:txBody>
      </p:sp>
      <p:pic>
        <p:nvPicPr>
          <p:cNvPr id="7" name="Gráfico 14">
            <a:extLst>
              <a:ext uri="{FF2B5EF4-FFF2-40B4-BE49-F238E27FC236}">
                <a16:creationId xmlns:a16="http://schemas.microsoft.com/office/drawing/2014/main" id="{B75EAB00-A208-0FD3-5B3E-56CB9E527C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80155" y="12701848"/>
            <a:ext cx="474409" cy="503166"/>
          </a:xfrm>
          <a:prstGeom prst="rect">
            <a:avLst/>
          </a:prstGeom>
          <a:noFill/>
          <a:ln cap="flat">
            <a:noFill/>
          </a:ln>
        </p:spPr>
      </p:pic>
    </p:spTree>
    <p:extLst>
      <p:ext uri="{BB962C8B-B14F-4D97-AF65-F5344CB8AC3E}">
        <p14:creationId xmlns:p14="http://schemas.microsoft.com/office/powerpoint/2010/main" val="15902633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Versión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Gráfico 9">
            <a:extLst>
              <a:ext uri="{FF2B5EF4-FFF2-40B4-BE49-F238E27FC236}">
                <a16:creationId xmlns:a16="http://schemas.microsoft.com/office/drawing/2014/main" id="{CC6AFA09-16B4-25DA-16B3-DCFB1B30ACAE}"/>
              </a:ext>
            </a:extLst>
          </p:cNvPr>
          <p:cNvPicPr>
            <a:picLocks noChangeAspect="1"/>
          </p:cNvPicPr>
          <p:nvPr/>
        </p:nvPicPr>
        <p:blipFill>
          <a:blip>
            <a:extLst>
              <a:ext uri="{96DAC541-7B7A-43D3-8B79-37D633B846F1}">
                <asvg:svgBlip xmlns:asvg="http://schemas.microsoft.com/office/drawing/2016/SVG/main" r:embed="rId3"/>
              </a:ext>
            </a:extLst>
          </a:blip>
          <a:srcRect l="-29" t="-12" r="49557" b="50065"/>
          <a:stretch>
            <a:fillRect/>
          </a:stretch>
        </p:blipFill>
        <p:spPr>
          <a:xfrm>
            <a:off x="17435998" y="6839995"/>
            <a:ext cx="6948004" cy="6876004"/>
          </a:xfrm>
          <a:prstGeom prst="rect">
            <a:avLst/>
          </a:prstGeom>
          <a:noFill/>
          <a:ln cap="flat">
            <a:noFill/>
          </a:ln>
        </p:spPr>
      </p:pic>
      <p:sp>
        <p:nvSpPr>
          <p:cNvPr id="3" name="Slide Number Placeholder 5">
            <a:extLst>
              <a:ext uri="{FF2B5EF4-FFF2-40B4-BE49-F238E27FC236}">
                <a16:creationId xmlns:a16="http://schemas.microsoft.com/office/drawing/2014/main" id="{8C4FE818-4BFC-B240-DF75-A266FB6F4088}"/>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EC100D-728F-4498-8736-B6035B4A86D2}"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4" name="Gráfico 7">
            <a:extLst>
              <a:ext uri="{FF2B5EF4-FFF2-40B4-BE49-F238E27FC236}">
                <a16:creationId xmlns:a16="http://schemas.microsoft.com/office/drawing/2014/main" id="{C9A0C201-9138-7376-05F1-09417FB054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BC6D86E1-FB43-1C0A-6FEA-972D61B12D2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94054" y="12687574"/>
            <a:ext cx="474582" cy="501959"/>
          </a:xfrm>
          <a:prstGeom prst="rect">
            <a:avLst/>
          </a:prstGeom>
          <a:noFill/>
          <a:ln cap="flat">
            <a:noFill/>
          </a:ln>
        </p:spPr>
      </p:pic>
      <p:sp>
        <p:nvSpPr>
          <p:cNvPr id="6" name="Subtitle 2">
            <a:extLst>
              <a:ext uri="{FF2B5EF4-FFF2-40B4-BE49-F238E27FC236}">
                <a16:creationId xmlns:a16="http://schemas.microsoft.com/office/drawing/2014/main" id="{78439758-3C9B-9FE9-E597-2203BD73F7FC}"/>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7" name="Title Placeholder 1">
            <a:extLst>
              <a:ext uri="{FF2B5EF4-FFF2-40B4-BE49-F238E27FC236}">
                <a16:creationId xmlns:a16="http://schemas.microsoft.com/office/drawing/2014/main" id="{1A8681E2-4496-0677-2451-836FC55315FF}"/>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título del patrón</a:t>
            </a:r>
            <a:endParaRPr lang="en-US"/>
          </a:p>
        </p:txBody>
      </p:sp>
    </p:spTree>
    <p:extLst>
      <p:ext uri="{BB962C8B-B14F-4D97-AF65-F5344CB8AC3E}">
        <p14:creationId xmlns:p14="http://schemas.microsoft.com/office/powerpoint/2010/main" val="9852991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Versión 3">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58983E5-D067-D16F-F124-14BD817E4983}"/>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3" name="Title Placeholder 1">
            <a:extLst>
              <a:ext uri="{FF2B5EF4-FFF2-40B4-BE49-F238E27FC236}">
                <a16:creationId xmlns:a16="http://schemas.microsoft.com/office/drawing/2014/main" id="{2A9A3C18-3636-7C48-610E-B55CF1E3F64A}"/>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4" name="Gráfico 18">
            <a:extLst>
              <a:ext uri="{FF2B5EF4-FFF2-40B4-BE49-F238E27FC236}">
                <a16:creationId xmlns:a16="http://schemas.microsoft.com/office/drawing/2014/main" id="{9A03B275-C200-61D4-D7EC-DDA2D79FAF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1500" y="12584475"/>
            <a:ext cx="2809878" cy="752478"/>
          </a:xfrm>
          <a:prstGeom prst="rect">
            <a:avLst/>
          </a:prstGeom>
          <a:noFill/>
          <a:ln cap="flat">
            <a:noFill/>
          </a:ln>
        </p:spPr>
      </p:pic>
      <p:sp>
        <p:nvSpPr>
          <p:cNvPr id="5" name="Slide Number Placeholder 5">
            <a:extLst>
              <a:ext uri="{FF2B5EF4-FFF2-40B4-BE49-F238E27FC236}">
                <a16:creationId xmlns:a16="http://schemas.microsoft.com/office/drawing/2014/main" id="{E7D324DE-C1D4-C498-CEEE-11BCA8527323}"/>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B204EF-1D36-4860-B4ED-0045D25EC0AE}"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6" name="Gráfico 6">
            <a:extLst>
              <a:ext uri="{FF2B5EF4-FFF2-40B4-BE49-F238E27FC236}">
                <a16:creationId xmlns:a16="http://schemas.microsoft.com/office/drawing/2014/main" id="{326E44EB-C282-4CBA-91B4-577CAD6E0E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0155" y="12701848"/>
            <a:ext cx="474409" cy="503166"/>
          </a:xfrm>
          <a:prstGeom prst="rect">
            <a:avLst/>
          </a:prstGeom>
          <a:noFill/>
          <a:ln cap="flat">
            <a:noFill/>
          </a:ln>
        </p:spPr>
      </p:pic>
    </p:spTree>
    <p:extLst>
      <p:ext uri="{BB962C8B-B14F-4D97-AF65-F5344CB8AC3E}">
        <p14:creationId xmlns:p14="http://schemas.microsoft.com/office/powerpoint/2010/main" val="10105248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Versión 4">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pic>
        <p:nvPicPr>
          <p:cNvPr id="2" name="Gráfico 9">
            <a:extLst>
              <a:ext uri="{FF2B5EF4-FFF2-40B4-BE49-F238E27FC236}">
                <a16:creationId xmlns:a16="http://schemas.microsoft.com/office/drawing/2014/main" id="{657837F7-99AD-9765-6A53-1488B0A04323}"/>
              </a:ext>
            </a:extLst>
          </p:cNvPr>
          <p:cNvPicPr>
            <a:picLocks noChangeAspect="1"/>
          </p:cNvPicPr>
          <p:nvPr/>
        </p:nvPicPr>
        <p:blipFill>
          <a:blip>
            <a:extLst>
              <a:ext uri="{96DAC541-7B7A-43D3-8B79-37D633B846F1}">
                <asvg:svgBlip xmlns:asvg="http://schemas.microsoft.com/office/drawing/2016/SVG/main" r:embed="rId3"/>
              </a:ext>
            </a:extLst>
          </a:blip>
          <a:srcRect l="-28" t="-13" r="50340" b="14"/>
          <a:stretch>
            <a:fillRect/>
          </a:stretch>
        </p:blipFill>
        <p:spPr>
          <a:xfrm>
            <a:off x="17543998" y="0"/>
            <a:ext cx="6839995" cy="13766401"/>
          </a:xfrm>
          <a:prstGeom prst="rect">
            <a:avLst/>
          </a:prstGeom>
          <a:noFill/>
          <a:ln cap="flat">
            <a:noFill/>
          </a:ln>
        </p:spPr>
      </p:pic>
      <p:sp>
        <p:nvSpPr>
          <p:cNvPr id="3" name="Slide Number Placeholder 5">
            <a:extLst>
              <a:ext uri="{FF2B5EF4-FFF2-40B4-BE49-F238E27FC236}">
                <a16:creationId xmlns:a16="http://schemas.microsoft.com/office/drawing/2014/main" id="{2A289C5D-5950-FC4A-41D1-C1A891DB8D79}"/>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085CD95-98C7-40DA-8889-C38742FFD5D7}"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4" name="Gráfico 7">
            <a:extLst>
              <a:ext uri="{FF2B5EF4-FFF2-40B4-BE49-F238E27FC236}">
                <a16:creationId xmlns:a16="http://schemas.microsoft.com/office/drawing/2014/main" id="{5C517290-0F1D-0E20-C2C3-D900AC84A6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36AF17E9-B2F0-1C2E-7EDD-05F6187F3FF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94054" y="12687574"/>
            <a:ext cx="474582" cy="501959"/>
          </a:xfrm>
          <a:prstGeom prst="rect">
            <a:avLst/>
          </a:prstGeom>
          <a:noFill/>
          <a:ln cap="flat">
            <a:noFill/>
          </a:ln>
        </p:spPr>
      </p:pic>
      <p:sp>
        <p:nvSpPr>
          <p:cNvPr id="6" name="Subtitle 2">
            <a:extLst>
              <a:ext uri="{FF2B5EF4-FFF2-40B4-BE49-F238E27FC236}">
                <a16:creationId xmlns:a16="http://schemas.microsoft.com/office/drawing/2014/main" id="{9D6C377B-CE09-B974-D881-BD4599F12272}"/>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7" name="Title Placeholder 1">
            <a:extLst>
              <a:ext uri="{FF2B5EF4-FFF2-40B4-BE49-F238E27FC236}">
                <a16:creationId xmlns:a16="http://schemas.microsoft.com/office/drawing/2014/main" id="{A72D524F-BD89-122D-1B26-C624587DAE75}"/>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título del patrón</a:t>
            </a:r>
            <a:endParaRPr lang="en-US"/>
          </a:p>
        </p:txBody>
      </p:sp>
    </p:spTree>
    <p:extLst>
      <p:ext uri="{BB962C8B-B14F-4D97-AF65-F5344CB8AC3E}">
        <p14:creationId xmlns:p14="http://schemas.microsoft.com/office/powerpoint/2010/main" val="4554618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sitiva + Bloque Azul">
    <p:spTree>
      <p:nvGrpSpPr>
        <p:cNvPr id="1" name=""/>
        <p:cNvGrpSpPr/>
        <p:nvPr/>
      </p:nvGrpSpPr>
      <p:grpSpPr>
        <a:xfrm>
          <a:off x="0" y="0"/>
          <a:ext cx="0" cy="0"/>
          <a:chOff x="0" y="0"/>
          <a:chExt cx="0" cy="0"/>
        </a:xfrm>
      </p:grpSpPr>
      <p:pic>
        <p:nvPicPr>
          <p:cNvPr id="2" name="Gráfico 11">
            <a:extLst>
              <a:ext uri="{FF2B5EF4-FFF2-40B4-BE49-F238E27FC236}">
                <a16:creationId xmlns:a16="http://schemas.microsoft.com/office/drawing/2014/main" id="{C7C88C28-1647-02CC-26D0-4DA50974617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94115" y="0"/>
            <a:ext cx="15689887" cy="13716000"/>
          </a:xfrm>
          <a:prstGeom prst="rect">
            <a:avLst/>
          </a:prstGeom>
          <a:noFill/>
          <a:ln cap="flat">
            <a:noFill/>
          </a:ln>
        </p:spPr>
      </p:pic>
      <p:sp>
        <p:nvSpPr>
          <p:cNvPr id="3" name="Subtitle 2">
            <a:extLst>
              <a:ext uri="{FF2B5EF4-FFF2-40B4-BE49-F238E27FC236}">
                <a16:creationId xmlns:a16="http://schemas.microsoft.com/office/drawing/2014/main" id="{939A9BAC-CC50-4E73-C8D8-FAD88731162F}"/>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4" name="Title Placeholder 1">
            <a:extLst>
              <a:ext uri="{FF2B5EF4-FFF2-40B4-BE49-F238E27FC236}">
                <a16:creationId xmlns:a16="http://schemas.microsoft.com/office/drawing/2014/main" id="{7CD16867-1D7A-F779-DA02-06D942F4118A}"/>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5" name="Gráfico 18">
            <a:extLst>
              <a:ext uri="{FF2B5EF4-FFF2-40B4-BE49-F238E27FC236}">
                <a16:creationId xmlns:a16="http://schemas.microsoft.com/office/drawing/2014/main" id="{02CBCC93-6928-8BEB-890A-50A5BBD367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500" y="12584475"/>
            <a:ext cx="2809878" cy="752478"/>
          </a:xfrm>
          <a:prstGeom prst="rect">
            <a:avLst/>
          </a:prstGeom>
          <a:noFill/>
          <a:ln cap="flat">
            <a:noFill/>
          </a:ln>
        </p:spPr>
      </p:pic>
      <p:sp>
        <p:nvSpPr>
          <p:cNvPr id="6" name="Slide Number Placeholder 5">
            <a:extLst>
              <a:ext uri="{FF2B5EF4-FFF2-40B4-BE49-F238E27FC236}">
                <a16:creationId xmlns:a16="http://schemas.microsoft.com/office/drawing/2014/main" id="{D1518DCC-8379-584E-B95A-AA789D3A9119}"/>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423084-A6F9-4736-8517-8DDDCC5F1297}" type="slidenum">
              <a:rPr sz="1800" b="0" i="0" u="none" strike="noStrike" kern="0" cap="none" spc="0" baseline="0">
                <a:solidFill>
                  <a:schemeClr val="bg1"/>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chemeClr val="bg1"/>
              </a:solidFill>
              <a:uFillTx/>
              <a:latin typeface="Segoe UI Semibold" panose="020B0702040204020203" pitchFamily="34" charset="0"/>
              <a:ea typeface="+mn-ea"/>
              <a:cs typeface="Segoe UI Semibold" panose="020B0702040204020203" pitchFamily="34" charset="0"/>
            </a:endParaRPr>
          </a:p>
        </p:txBody>
      </p:sp>
      <p:pic>
        <p:nvPicPr>
          <p:cNvPr id="7" name="Gráfico 9">
            <a:extLst>
              <a:ext uri="{FF2B5EF4-FFF2-40B4-BE49-F238E27FC236}">
                <a16:creationId xmlns:a16="http://schemas.microsoft.com/office/drawing/2014/main" id="{A2397C9D-3669-D666-B224-3AE4A6F7469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80155" y="12701848"/>
            <a:ext cx="474409" cy="503166"/>
          </a:xfrm>
          <a:prstGeom prst="rect">
            <a:avLst/>
          </a:prstGeom>
          <a:noFill/>
          <a:ln cap="flat">
            <a:noFill/>
          </a:ln>
        </p:spPr>
      </p:pic>
    </p:spTree>
    <p:extLst>
      <p:ext uri="{BB962C8B-B14F-4D97-AF65-F5344CB8AC3E}">
        <p14:creationId xmlns:p14="http://schemas.microsoft.com/office/powerpoint/2010/main" val="8081345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cabezado de Sección Versión 2">
    <p:bg>
      <p:bgPr>
        <a:solidFill>
          <a:srgbClr val="79BE7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7DBC8-2280-6F63-E9E4-71FBA31362FC}"/>
              </a:ext>
            </a:extLst>
          </p:cNvPr>
          <p:cNvSpPr txBox="1">
            <a:spLocks noGrp="1"/>
          </p:cNvSpPr>
          <p:nvPr>
            <p:ph type="title"/>
          </p:nvPr>
        </p:nvSpPr>
        <p:spPr>
          <a:xfrm>
            <a:off x="592284" y="5315800"/>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título del patrón</a:t>
            </a:r>
            <a:endParaRPr lang="en-US"/>
          </a:p>
        </p:txBody>
      </p:sp>
      <p:sp>
        <p:nvSpPr>
          <p:cNvPr id="3" name="Slide Number Placeholder 5">
            <a:extLst>
              <a:ext uri="{FF2B5EF4-FFF2-40B4-BE49-F238E27FC236}">
                <a16:creationId xmlns:a16="http://schemas.microsoft.com/office/drawing/2014/main" id="{21AB91AD-A5BD-70E6-1210-8ABE74A7A42D}"/>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8147A0-8CAF-4257-BFA1-181C6412E9E0}"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sp>
        <p:nvSpPr>
          <p:cNvPr id="4" name="Subtitle 2">
            <a:extLst>
              <a:ext uri="{FF2B5EF4-FFF2-40B4-BE49-F238E27FC236}">
                <a16:creationId xmlns:a16="http://schemas.microsoft.com/office/drawing/2014/main" id="{D03B120F-B839-C2F1-27B8-2C524CD7CD85}"/>
              </a:ext>
            </a:extLst>
          </p:cNvPr>
          <p:cNvSpPr txBox="1">
            <a:spLocks noGrp="1"/>
          </p:cNvSpPr>
          <p:nvPr>
            <p:ph type="subTitle" sz="quarter" idx="4294967295"/>
          </p:nvPr>
        </p:nvSpPr>
        <p:spPr>
          <a:xfrm>
            <a:off x="587428" y="7948705"/>
            <a:ext cx="7426034" cy="1065760"/>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FFFFFF"/>
                </a:solidFill>
                <a:uFillTx/>
                <a:latin typeface="Segoe UI Semibold" pitchFamily="34"/>
                <a:cs typeface="Segoe UI Semibold" pitchFamily="34"/>
              </a:defRPr>
            </a:lvl1pPr>
          </a:lstStyle>
          <a:p>
            <a:pPr lvl="0"/>
            <a:r>
              <a:rPr lang="es-ES"/>
              <a:t>Haga clic para modificar el estilo de subtítulo del patrón</a:t>
            </a:r>
            <a:endParaRPr lang="en-US"/>
          </a:p>
        </p:txBody>
      </p:sp>
      <p:pic>
        <p:nvPicPr>
          <p:cNvPr id="5" name="Gráfico 11">
            <a:extLst>
              <a:ext uri="{FF2B5EF4-FFF2-40B4-BE49-F238E27FC236}">
                <a16:creationId xmlns:a16="http://schemas.microsoft.com/office/drawing/2014/main" id="{D41E8CCB-AD4A-9A02-C1DB-249AA3B016C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94054" y="12687574"/>
            <a:ext cx="474582" cy="501959"/>
          </a:xfrm>
          <a:prstGeom prst="rect">
            <a:avLst/>
          </a:prstGeom>
          <a:noFill/>
          <a:ln cap="flat">
            <a:noFill/>
          </a:ln>
        </p:spPr>
      </p:pic>
      <p:pic>
        <p:nvPicPr>
          <p:cNvPr id="6" name="Gráfico 12">
            <a:extLst>
              <a:ext uri="{FF2B5EF4-FFF2-40B4-BE49-F238E27FC236}">
                <a16:creationId xmlns:a16="http://schemas.microsoft.com/office/drawing/2014/main" id="{B818FAC5-7559-5FD9-59FF-AB291B1EE6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6355" y="12562319"/>
            <a:ext cx="2809878" cy="752478"/>
          </a:xfrm>
          <a:prstGeom prst="rect">
            <a:avLst/>
          </a:prstGeom>
          <a:noFill/>
          <a:ln cap="flat">
            <a:noFill/>
          </a:ln>
        </p:spPr>
      </p:pic>
      <p:pic>
        <p:nvPicPr>
          <p:cNvPr id="7" name="Imagen 15">
            <a:extLst>
              <a:ext uri="{FF2B5EF4-FFF2-40B4-BE49-F238E27FC236}">
                <a16:creationId xmlns:a16="http://schemas.microsoft.com/office/drawing/2014/main" id="{E0C4171B-3B09-3A6E-49D7-E2F16AD378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77067" y="1223667"/>
            <a:ext cx="10043836" cy="12492333"/>
          </a:xfrm>
          <a:prstGeom prst="rect">
            <a:avLst/>
          </a:prstGeom>
          <a:noFill/>
          <a:ln cap="flat">
            <a:noFill/>
          </a:ln>
        </p:spPr>
      </p:pic>
    </p:spTree>
    <p:extLst>
      <p:ext uri="{BB962C8B-B14F-4D97-AF65-F5344CB8AC3E}">
        <p14:creationId xmlns:p14="http://schemas.microsoft.com/office/powerpoint/2010/main" val="32655008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a + Foto">
    <p:spTree>
      <p:nvGrpSpPr>
        <p:cNvPr id="1" name=""/>
        <p:cNvGrpSpPr/>
        <p:nvPr/>
      </p:nvGrpSpPr>
      <p:grpSpPr>
        <a:xfrm>
          <a:off x="0" y="0"/>
          <a:ext cx="0" cy="0"/>
          <a:chOff x="0" y="0"/>
          <a:chExt cx="0" cy="0"/>
        </a:xfrm>
      </p:grpSpPr>
      <p:sp>
        <p:nvSpPr>
          <p:cNvPr id="2" name="Marcador de posición de imagen 2">
            <a:extLst>
              <a:ext uri="{FF2B5EF4-FFF2-40B4-BE49-F238E27FC236}">
                <a16:creationId xmlns:a16="http://schemas.microsoft.com/office/drawing/2014/main" id="{23459068-6A10-D18D-1B03-28709CC4E054}"/>
              </a:ext>
            </a:extLst>
          </p:cNvPr>
          <p:cNvSpPr txBox="1">
            <a:spLocks noGrp="1"/>
          </p:cNvSpPr>
          <p:nvPr>
            <p:ph type="pic" sz="quarter" idx="4294967295"/>
          </p:nvPr>
        </p:nvSpPr>
        <p:spPr>
          <a:xfrm>
            <a:off x="8694115" y="0"/>
            <a:ext cx="15689887" cy="13716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b="0" i="0" u="none" strike="noStrike" cap="none" spc="0" baseline="0">
                <a:solidFill>
                  <a:srgbClr val="003594"/>
                </a:solidFill>
                <a:uFillTx/>
                <a:latin typeface="Calibri"/>
              </a:defRPr>
            </a:lvl1pPr>
          </a:lstStyle>
          <a:p>
            <a:pPr lvl="0"/>
            <a:r>
              <a:rPr lang="es-ES"/>
              <a:t>Haga clic en el icono para agregar una imagen</a:t>
            </a:r>
          </a:p>
        </p:txBody>
      </p:sp>
      <p:sp>
        <p:nvSpPr>
          <p:cNvPr id="3" name="Subtitle 2">
            <a:extLst>
              <a:ext uri="{FF2B5EF4-FFF2-40B4-BE49-F238E27FC236}">
                <a16:creationId xmlns:a16="http://schemas.microsoft.com/office/drawing/2014/main" id="{54EBFEEE-D7FE-6127-E8BB-F215D45E8AFA}"/>
              </a:ext>
            </a:extLst>
          </p:cNvPr>
          <p:cNvSpPr txBox="1">
            <a:spLocks noGrp="1"/>
          </p:cNvSpPr>
          <p:nvPr>
            <p:ph type="subTitle" sz="quarter" idx="4294967295"/>
          </p:nvPr>
        </p:nvSpPr>
        <p:spPr>
          <a:xfrm>
            <a:off x="587428" y="4275167"/>
            <a:ext cx="7426034" cy="3311527"/>
          </a:xfrm>
          <a:prstGeom prst="rect">
            <a:avLst/>
          </a:prstGeom>
          <a:noFill/>
          <a:ln>
            <a:noFill/>
          </a:ln>
        </p:spPr>
        <p:txBody>
          <a:bodyPr vert="horz" wrap="square" lIns="91440" tIns="45720" rIns="91440" bIns="45720" anchor="t" anchorCtr="0" compatLnSpc="1">
            <a:noAutofit/>
          </a:bodyPr>
          <a:lstStyle>
            <a:lvl1pPr marL="0" marR="0" lvl="0" indent="0" defTabSz="1828800" fontAlgn="auto">
              <a:lnSpc>
                <a:spcPct val="100000"/>
              </a:lnSpc>
              <a:spcBef>
                <a:spcPts val="2000"/>
              </a:spcBef>
              <a:spcAft>
                <a:spcPts val="0"/>
              </a:spcAft>
              <a:buNone/>
              <a:tabLst/>
              <a:defRPr lang="es-ES" sz="24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subtítulo del patrón</a:t>
            </a:r>
            <a:endParaRPr lang="en-US"/>
          </a:p>
        </p:txBody>
      </p:sp>
      <p:sp>
        <p:nvSpPr>
          <p:cNvPr id="4" name="Title Placeholder 1">
            <a:extLst>
              <a:ext uri="{FF2B5EF4-FFF2-40B4-BE49-F238E27FC236}">
                <a16:creationId xmlns:a16="http://schemas.microsoft.com/office/drawing/2014/main" id="{3AA3DBCD-26EE-9636-AA72-DB76D00E125D}"/>
              </a:ext>
            </a:extLst>
          </p:cNvPr>
          <p:cNvSpPr txBox="1">
            <a:spLocks noGrp="1"/>
          </p:cNvSpPr>
          <p:nvPr>
            <p:ph type="title"/>
          </p:nvPr>
        </p:nvSpPr>
        <p:spPr>
          <a:xfrm>
            <a:off x="571500" y="1795552"/>
            <a:ext cx="7441972" cy="1995056"/>
          </a:xfrm>
          <a:prstGeom prst="rect">
            <a:avLst/>
          </a:prstGeom>
          <a:noFill/>
          <a:ln>
            <a:noFill/>
          </a:ln>
        </p:spPr>
        <p:txBody>
          <a:bodyPr vert="horz" wrap="square" lIns="91440" tIns="45720" rIns="91440" bIns="45720" anchor="t" anchorCtr="0" compatLnSpc="1">
            <a:noAutofit/>
          </a:bodyPr>
          <a:lstStyle>
            <a:lvl1pPr marL="0" marR="0" lvl="0" indent="0" defTabSz="1828800" fontAlgn="auto">
              <a:spcBef>
                <a:spcPts val="0"/>
              </a:spcBef>
              <a:spcAft>
                <a:spcPts val="0"/>
              </a:spcAft>
              <a:tabLst/>
              <a:defRPr lang="es-ES" sz="7200" b="0" i="0" u="none" strike="noStrike" cap="none" spc="0" baseline="0">
                <a:solidFill>
                  <a:srgbClr val="003594"/>
                </a:solidFill>
                <a:uFillTx/>
                <a:latin typeface="Segoe UI Semibold" pitchFamily="34"/>
                <a:cs typeface="Segoe UI Semibold" pitchFamily="34"/>
              </a:defRPr>
            </a:lvl1pPr>
          </a:lstStyle>
          <a:p>
            <a:pPr lvl="0"/>
            <a:r>
              <a:rPr lang="es-ES"/>
              <a:t>Haga clic para modificar el estilo de título del patrón</a:t>
            </a:r>
            <a:endParaRPr lang="en-US"/>
          </a:p>
        </p:txBody>
      </p:sp>
      <p:pic>
        <p:nvPicPr>
          <p:cNvPr id="5" name="Gráfico 18">
            <a:extLst>
              <a:ext uri="{FF2B5EF4-FFF2-40B4-BE49-F238E27FC236}">
                <a16:creationId xmlns:a16="http://schemas.microsoft.com/office/drawing/2014/main" id="{9AB60A68-A891-E640-5CF1-826C3FADB12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1500" y="12584475"/>
            <a:ext cx="2809878" cy="752478"/>
          </a:xfrm>
          <a:prstGeom prst="rect">
            <a:avLst/>
          </a:prstGeom>
          <a:noFill/>
          <a:ln cap="flat">
            <a:noFill/>
          </a:ln>
        </p:spPr>
      </p:pic>
      <p:sp>
        <p:nvSpPr>
          <p:cNvPr id="6" name="Slide Number Placeholder 5">
            <a:extLst>
              <a:ext uri="{FF2B5EF4-FFF2-40B4-BE49-F238E27FC236}">
                <a16:creationId xmlns:a16="http://schemas.microsoft.com/office/drawing/2014/main" id="{C76D1A6F-5D1C-F2D3-4087-1011D0FA1F13}"/>
              </a:ext>
            </a:extLst>
          </p:cNvPr>
          <p:cNvSpPr txBox="1"/>
          <p:nvPr/>
        </p:nvSpPr>
        <p:spPr>
          <a:xfrm>
            <a:off x="22888392" y="12701848"/>
            <a:ext cx="919255" cy="433096"/>
          </a:xfrm>
          <a:prstGeom prst="rect">
            <a:avLst/>
          </a:prstGeom>
          <a:noFill/>
          <a:ln cap="flat">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5A6D2F-C33A-44BB-971A-FD63BD69FDF0}" type="slidenum">
              <a:rPr sz="1800" b="0" i="0" u="none" strike="noStrike" kern="0" cap="none" spc="0" baseline="0">
                <a:solidFill>
                  <a:srgbClr val="1F3D87"/>
                </a:solidFill>
                <a:uFillTx/>
                <a:latin typeface="Segoe UI Semibold" panose="020B0702040204020203" pitchFamily="34" charset="0"/>
                <a:ea typeface="+mn-ea"/>
                <a:cs typeface="Segoe UI Semibold" panose="020B0702040204020203" pitchFamily="34" charset="0"/>
              </a:rPr>
              <a:t>‹Nº›</a:t>
            </a:fld>
            <a:endParaRPr lang="es-ES" sz="1800" b="0" i="0" u="none" strike="noStrike" kern="0" cap="none" spc="0" baseline="0" dirty="0">
              <a:solidFill>
                <a:srgbClr val="1F3D87"/>
              </a:solidFill>
              <a:uFillTx/>
              <a:latin typeface="Segoe UI Semibold" panose="020B0702040204020203" pitchFamily="34" charset="0"/>
              <a:ea typeface="+mn-ea"/>
              <a:cs typeface="Segoe UI Semibold" panose="020B0702040204020203" pitchFamily="34" charset="0"/>
            </a:endParaRPr>
          </a:p>
        </p:txBody>
      </p:sp>
      <p:pic>
        <p:nvPicPr>
          <p:cNvPr id="7" name="Gráfico 9">
            <a:extLst>
              <a:ext uri="{FF2B5EF4-FFF2-40B4-BE49-F238E27FC236}">
                <a16:creationId xmlns:a16="http://schemas.microsoft.com/office/drawing/2014/main" id="{A3565D11-D495-6504-B787-9BF9B1BC5F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80155" y="12701848"/>
            <a:ext cx="474409" cy="503166"/>
          </a:xfrm>
          <a:prstGeom prst="rect">
            <a:avLst/>
          </a:prstGeom>
          <a:noFill/>
          <a:ln cap="flat">
            <a:noFill/>
          </a:ln>
        </p:spPr>
      </p:pic>
    </p:spTree>
    <p:extLst>
      <p:ext uri="{BB962C8B-B14F-4D97-AF65-F5344CB8AC3E}">
        <p14:creationId xmlns:p14="http://schemas.microsoft.com/office/powerpoint/2010/main" val="42427941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EE55FC6-1EBE-8A28-9DDB-A643A9A0A81D}"/>
              </a:ext>
            </a:extLst>
          </p:cNvPr>
          <p:cNvSpPr txBox="1"/>
          <p:nvPr userDrawn="1">
            <p:extLst>
              <p:ext uri="{1162E1C5-73C7-4A58-AE30-91384D911F3F}">
                <p184:classification xmlns:p184="http://schemas.microsoft.com/office/powerpoint/2018/4/main" val="ftr"/>
              </p:ext>
            </p:extLst>
          </p:nvPr>
        </p:nvSpPr>
        <p:spPr>
          <a:xfrm>
            <a:off x="63500" y="13439140"/>
            <a:ext cx="2311400" cy="213360"/>
          </a:xfrm>
          <a:prstGeom prst="rect">
            <a:avLst/>
          </a:prstGeom>
        </p:spPr>
        <p:txBody>
          <a:bodyPr horzOverflow="overflow" lIns="0" tIns="0" rIns="0" bIns="0">
            <a:spAutoFit/>
          </a:bodyPr>
          <a:lstStyle/>
          <a:p>
            <a:pPr algn="l"/>
            <a:r>
              <a:rPr lang="es-ES" sz="1400">
                <a:solidFill>
                  <a:srgbClr val="008000">
                    <a:alpha val="50000"/>
                  </a:srgbClr>
                </a:solidFill>
                <a:latin typeface="Aptos" panose="020B0004020202020204" pitchFamily="34" charset="0"/>
              </a:rPr>
              <a:t>Documento Privado de Enusa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svg"/><Relationship Id="rId1" Type="http://schemas.openxmlformats.org/officeDocument/2006/relationships/slideLayout" Target="../slideLayouts/slideLayout16.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6.xml"/><Relationship Id="rId4" Type="http://schemas.openxmlformats.org/officeDocument/2006/relationships/image" Target="../media/image1.svg"/></Relationships>
</file>

<file path=ppt/slides/_rels/slide1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6.xml"/><Relationship Id="rId4" Type="http://schemas.openxmlformats.org/officeDocument/2006/relationships/image" Target="../media/image1.sv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6.xml"/><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16.xml"/><Relationship Id="rId4" Type="http://schemas.openxmlformats.org/officeDocument/2006/relationships/image" Target="../media/image1.svg"/></Relationships>
</file>

<file path=ppt/slides/_rels/slide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3">
    <p:bg>
      <p:bgPr>
        <a:solidFill>
          <a:srgbClr val="003595"/>
        </a:solidFill>
        <a:effectLst/>
      </p:bgPr>
    </p:bg>
    <p:spTree>
      <p:nvGrpSpPr>
        <p:cNvPr id="1" name=""/>
        <p:cNvGrpSpPr/>
        <p:nvPr/>
      </p:nvGrpSpPr>
      <p:grpSpPr>
        <a:xfrm>
          <a:off x="0" y="0"/>
          <a:ext cx="0" cy="0"/>
          <a:chOff x="0" y="0"/>
          <a:chExt cx="0" cy="0"/>
        </a:xfrm>
      </p:grpSpPr>
      <p:pic>
        <p:nvPicPr>
          <p:cNvPr id="2" name="Gráfico 3">
            <a:extLst>
              <a:ext uri="{FF2B5EF4-FFF2-40B4-BE49-F238E27FC236}">
                <a16:creationId xmlns:a16="http://schemas.microsoft.com/office/drawing/2014/main" id="{CFC4B155-1E8E-C71F-5BC9-9DA2118D64D2}"/>
              </a:ext>
            </a:extLst>
          </p:cNvPr>
          <p:cNvPicPr>
            <a:picLocks noChangeAspect="1"/>
          </p:cNvPicPr>
          <p:nvPr/>
        </p:nvPicPr>
        <p:blipFill>
          <a:blip>
            <a:extLst>
              <a:ext uri="{96DAC541-7B7A-43D3-8B79-37D633B846F1}">
                <asvg:svgBlip xmlns:asvg="http://schemas.microsoft.com/office/drawing/2016/SVG/main" r:embed="rId2"/>
              </a:ext>
            </a:extLst>
          </a:blip>
          <a:srcRect l="-10" r="50064"/>
          <a:stretch>
            <a:fillRect/>
          </a:stretch>
        </p:blipFill>
        <p:spPr>
          <a:xfrm>
            <a:off x="17507998" y="-19046"/>
            <a:ext cx="6876004" cy="13768385"/>
          </a:xfrm>
          <a:prstGeom prst="rect">
            <a:avLst/>
          </a:prstGeom>
          <a:noFill/>
          <a:ln cap="flat">
            <a:noFill/>
          </a:ln>
        </p:spPr>
      </p:pic>
      <p:pic>
        <p:nvPicPr>
          <p:cNvPr id="4" name="Gráfico 7">
            <a:extLst>
              <a:ext uri="{FF2B5EF4-FFF2-40B4-BE49-F238E27FC236}">
                <a16:creationId xmlns:a16="http://schemas.microsoft.com/office/drawing/2014/main" id="{1B555E90-E53A-4B84-8D09-0C4D05A1C7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ACD45308-3941-89A4-36FA-5912F023399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94054" y="12687574"/>
            <a:ext cx="474582" cy="501959"/>
          </a:xfrm>
          <a:prstGeom prst="rect">
            <a:avLst/>
          </a:prstGeom>
          <a:noFill/>
          <a:ln cap="flat">
            <a:noFill/>
          </a:ln>
        </p:spPr>
      </p:pic>
      <p:sp>
        <p:nvSpPr>
          <p:cNvPr id="6" name="Título 5">
            <a:extLst>
              <a:ext uri="{FF2B5EF4-FFF2-40B4-BE49-F238E27FC236}">
                <a16:creationId xmlns:a16="http://schemas.microsoft.com/office/drawing/2014/main" id="{3256D15B-128B-9272-78E7-1D9CAE589D9E}"/>
              </a:ext>
            </a:extLst>
          </p:cNvPr>
          <p:cNvSpPr txBox="1"/>
          <p:nvPr/>
        </p:nvSpPr>
        <p:spPr>
          <a:xfrm>
            <a:off x="484263" y="3351073"/>
            <a:ext cx="10454054" cy="3997556"/>
          </a:xfrm>
          <a:prstGeom prst="rect">
            <a:avLst/>
          </a:prstGeom>
          <a:noFill/>
          <a:ln cap="flat">
            <a:noFill/>
          </a:ln>
        </p:spPr>
        <p:txBody>
          <a:bodyPr vert="horz" wrap="square" lIns="91440" tIns="45720" rIns="91440" bIns="45720" anchor="t" anchorCtr="0" compatLnSpc="1">
            <a:noAutofit/>
          </a:bodyPr>
          <a:lstStyle/>
          <a:p>
            <a:pPr marL="0" marR="0" lvl="0" indent="0" algn="l" defTabSz="18288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7200" b="0" i="0" u="none" strike="noStrike" kern="1200" cap="none" spc="0" baseline="0" dirty="0">
                <a:solidFill>
                  <a:srgbClr val="FFFFFF"/>
                </a:solidFill>
                <a:uFillTx/>
                <a:latin typeface="Segoe UI Semibold" pitchFamily="34"/>
                <a:cs typeface="Segoe UI Semibold" pitchFamily="34"/>
              </a:rPr>
              <a:t>Información a la población sobre emergencias nucleares y radiológicas</a:t>
            </a:r>
          </a:p>
        </p:txBody>
      </p:sp>
      <p:sp>
        <p:nvSpPr>
          <p:cNvPr id="8" name="Subtítulo 3">
            <a:extLst>
              <a:ext uri="{FF2B5EF4-FFF2-40B4-BE49-F238E27FC236}">
                <a16:creationId xmlns:a16="http://schemas.microsoft.com/office/drawing/2014/main" id="{C1727445-0C43-F656-1F1B-BEA5531865D2}"/>
              </a:ext>
            </a:extLst>
          </p:cNvPr>
          <p:cNvSpPr txBox="1">
            <a:spLocks noGrp="1"/>
          </p:cNvSpPr>
          <p:nvPr>
            <p:ph type="subTitle" sz="quarter" idx="4294967295"/>
          </p:nvPr>
        </p:nvSpPr>
        <p:spPr>
          <a:xfrm>
            <a:off x="587428" y="676601"/>
            <a:ext cx="16920570" cy="1583592"/>
          </a:xfrm>
          <a:prstGeom prst="rect">
            <a:avLst/>
          </a:prstGeom>
          <a:noFill/>
          <a:ln>
            <a:noFill/>
          </a:ln>
        </p:spPr>
        <p:txBody>
          <a:bodyPr vert="horz" wrap="square" lIns="91440" tIns="45720" rIns="91440" bIns="45720" anchor="t" anchorCtr="0" compatLnSpc="1">
            <a:noAutofit/>
          </a:bodyPr>
          <a:lstStyle/>
          <a:p>
            <a:pPr marL="0" indent="0">
              <a:buNone/>
            </a:pPr>
            <a:r>
              <a:rPr lang="es-ES" dirty="0">
                <a:solidFill>
                  <a:schemeClr val="bg1"/>
                </a:solidFill>
                <a:latin typeface="Segoe UI" panose="020B0502040204020203" pitchFamily="34" charset="0"/>
                <a:cs typeface="Segoe UI" panose="020B0502040204020203" pitchFamily="34" charset="0"/>
              </a:rPr>
              <a:t>Fecha / Procedencia</a:t>
            </a:r>
          </a:p>
        </p:txBody>
      </p:sp>
      <p:sp>
        <p:nvSpPr>
          <p:cNvPr id="3" name="CuadroTexto 2">
            <a:extLst>
              <a:ext uri="{FF2B5EF4-FFF2-40B4-BE49-F238E27FC236}">
                <a16:creationId xmlns:a16="http://schemas.microsoft.com/office/drawing/2014/main" id="{71F14487-47DC-1534-8EA3-D9C78F862028}"/>
              </a:ext>
            </a:extLst>
          </p:cNvPr>
          <p:cNvSpPr txBox="1"/>
          <p:nvPr/>
        </p:nvSpPr>
        <p:spPr>
          <a:xfrm>
            <a:off x="484263" y="8187911"/>
            <a:ext cx="8508768" cy="1220127"/>
          </a:xfrm>
          <a:prstGeom prst="rect">
            <a:avLst/>
          </a:prstGeom>
          <a:noFill/>
          <a:ln cap="flat">
            <a:noFill/>
          </a:ln>
        </p:spPr>
        <p:txBody>
          <a:bodyPr vert="horz" wrap="square" lIns="91440" tIns="45720" rIns="91440" bIns="45720" anchor="t" anchorCtr="0" compatLnSpc="1">
            <a:noAutofit/>
          </a:bodyPr>
          <a:lstStyle>
            <a:defPPr>
              <a:defRPr lang="es-ES"/>
            </a:defPPr>
            <a:lvl1pPr marR="0" lvl="0" indent="0" defTabSz="1828800" fontAlgn="auto">
              <a:lnSpc>
                <a:spcPct val="90000"/>
              </a:lnSpc>
              <a:spcBef>
                <a:spcPts val="0"/>
              </a:spcBef>
              <a:spcAft>
                <a:spcPts val="0"/>
              </a:spcAft>
              <a:buNone/>
              <a:tabLst/>
              <a:defRPr sz="7200" b="0" i="0" u="none" strike="noStrike" cap="none" spc="0" baseline="0">
                <a:solidFill>
                  <a:srgbClr val="FFFFFF"/>
                </a:solidFill>
                <a:uFillTx/>
                <a:latin typeface="Segoe UI Semibold" pitchFamily="34"/>
                <a:cs typeface="Segoe UI Semibold" pitchFamily="34"/>
              </a:defRPr>
            </a:lvl1pPr>
          </a:lstStyle>
          <a:p>
            <a:r>
              <a:rPr lang="es-ES" sz="5400" dirty="0"/>
              <a:t>Fábrica de Juzbado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2CE31-B7B1-5929-B01E-42C61C5E7876}"/>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BA271A7-500F-40BE-BA5C-32CD0DAF93FA}"/>
              </a:ext>
            </a:extLst>
          </p:cNvPr>
          <p:cNvSpPr txBox="1">
            <a:spLocks noGrp="1"/>
          </p:cNvSpPr>
          <p:nvPr>
            <p:ph type="title"/>
          </p:nvPr>
        </p:nvSpPr>
        <p:spPr>
          <a:xfrm>
            <a:off x="587428" y="844576"/>
            <a:ext cx="17204436" cy="1995056"/>
          </a:xfrm>
        </p:spPr>
        <p:txBody>
          <a:bodyPr/>
          <a:lstStyle/>
          <a:p>
            <a:pPr lvl="0"/>
            <a:r>
              <a:rPr lang="es-ES" dirty="0"/>
              <a:t>Clasificación de emergencias nucleares en la Fábrica de Juzbado</a:t>
            </a:r>
          </a:p>
        </p:txBody>
      </p:sp>
      <p:sp>
        <p:nvSpPr>
          <p:cNvPr id="7" name="Subtítulo 1">
            <a:extLst>
              <a:ext uri="{FF2B5EF4-FFF2-40B4-BE49-F238E27FC236}">
                <a16:creationId xmlns:a16="http://schemas.microsoft.com/office/drawing/2014/main" id="{1A46385F-E6BA-7EFA-A030-5BDD4A2FAFDC}"/>
              </a:ext>
            </a:extLst>
          </p:cNvPr>
          <p:cNvSpPr txBox="1">
            <a:spLocks noGrp="1"/>
          </p:cNvSpPr>
          <p:nvPr>
            <p:ph type="subTitle" sz="quarter" idx="4294967295"/>
          </p:nvPr>
        </p:nvSpPr>
        <p:spPr>
          <a:xfrm>
            <a:off x="587428" y="3004224"/>
            <a:ext cx="19218476" cy="7831489"/>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dirty="0">
                <a:solidFill>
                  <a:srgbClr val="003594"/>
                </a:solidFill>
                <a:latin typeface="Segoe UI" panose="020B0502040204020203" pitchFamily="34" charset="0"/>
                <a:cs typeface="Segoe UI" panose="020B0502040204020203" pitchFamily="34" charset="0"/>
              </a:rPr>
              <a:t>En el caso concreto de la Fábrica de Juzbado, el Plan de Emergencia Interior establece que la categoría máxima prevista es la Categoría III. Esto significa que no se contemplan emergencias que tengan impacto en el exterior de la instalación y que la gestión de una eventual emergencia se basa en la notificación a las autoridades y la coordinación para el control del suceso.</a:t>
            </a:r>
          </a:p>
        </p:txBody>
      </p:sp>
      <p:graphicFrame>
        <p:nvGraphicFramePr>
          <p:cNvPr id="6" name="Content Placeholder 4">
            <a:extLst>
              <a:ext uri="{FF2B5EF4-FFF2-40B4-BE49-F238E27FC236}">
                <a16:creationId xmlns:a16="http://schemas.microsoft.com/office/drawing/2014/main" id="{EB628DA5-3D4F-7C0B-84EF-329BA7F2368B}"/>
              </a:ext>
            </a:extLst>
          </p:cNvPr>
          <p:cNvGraphicFramePr>
            <a:graphicFrameLocks/>
          </p:cNvGraphicFramePr>
          <p:nvPr>
            <p:extLst>
              <p:ext uri="{D42A27DB-BD31-4B8C-83A1-F6EECF244321}">
                <p14:modId xmlns:p14="http://schemas.microsoft.com/office/powerpoint/2010/main" val="267770581"/>
              </p:ext>
            </p:extLst>
          </p:nvPr>
        </p:nvGraphicFramePr>
        <p:xfrm>
          <a:off x="1015866" y="4702446"/>
          <a:ext cx="16961238" cy="7056736"/>
        </p:xfrm>
        <a:graphic>
          <a:graphicData uri="http://schemas.openxmlformats.org/drawingml/2006/table">
            <a:tbl>
              <a:tblPr firstRow="1" bandRow="1">
                <a:noFill/>
                <a:tableStyleId>{5C22544A-7EE6-4342-B048-85BDC9FD1C3A}</a:tableStyleId>
              </a:tblPr>
              <a:tblGrid>
                <a:gridCol w="4349084">
                  <a:extLst>
                    <a:ext uri="{9D8B030D-6E8A-4147-A177-3AD203B41FA5}">
                      <a16:colId xmlns:a16="http://schemas.microsoft.com/office/drawing/2014/main" val="2642680590"/>
                    </a:ext>
                  </a:extLst>
                </a:gridCol>
                <a:gridCol w="6560979">
                  <a:extLst>
                    <a:ext uri="{9D8B030D-6E8A-4147-A177-3AD203B41FA5}">
                      <a16:colId xmlns:a16="http://schemas.microsoft.com/office/drawing/2014/main" val="1381036510"/>
                    </a:ext>
                  </a:extLst>
                </a:gridCol>
                <a:gridCol w="6051175">
                  <a:extLst>
                    <a:ext uri="{9D8B030D-6E8A-4147-A177-3AD203B41FA5}">
                      <a16:colId xmlns:a16="http://schemas.microsoft.com/office/drawing/2014/main" val="3981429502"/>
                    </a:ext>
                  </a:extLst>
                </a:gridCol>
              </a:tblGrid>
              <a:tr h="1346417">
                <a:tc>
                  <a:txBody>
                    <a:bodyPr/>
                    <a:lstStyle/>
                    <a:p>
                      <a:pPr>
                        <a:buNone/>
                      </a:pPr>
                      <a:r>
                        <a:rPr lang="es-ES" sz="2800" b="1" cap="all" spc="150" noProof="0" dirty="0">
                          <a:solidFill>
                            <a:schemeClr val="tx1"/>
                          </a:solidFill>
                          <a:latin typeface="Segoe UI" panose="020B0502040204020203" pitchFamily="34" charset="0"/>
                          <a:cs typeface="Segoe UI" panose="020B0502040204020203" pitchFamily="34" charset="0"/>
                        </a:rPr>
                        <a:t>Categoría PLABEN</a:t>
                      </a:r>
                    </a:p>
                  </a:txBody>
                  <a:tcPr marL="129976" marR="129976" marT="129976" marB="129976"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2800" b="1" cap="all" spc="150" noProof="0" dirty="0">
                          <a:solidFill>
                            <a:schemeClr val="tx1"/>
                          </a:solidFill>
                          <a:latin typeface="Segoe UI" panose="020B0502040204020203" pitchFamily="34" charset="0"/>
                          <a:cs typeface="Segoe UI" panose="020B0502040204020203" pitchFamily="34" charset="0"/>
                        </a:rPr>
                        <a:t>Descripción</a:t>
                      </a:r>
                    </a:p>
                  </a:txBody>
                  <a:tcPr marL="129976" marR="129976" marT="129976" marB="129976"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2800" b="1" cap="all" spc="150" noProof="0" dirty="0">
                          <a:solidFill>
                            <a:schemeClr val="tx1"/>
                          </a:solidFill>
                          <a:latin typeface="Segoe UI" panose="020B0502040204020203" pitchFamily="34" charset="0"/>
                          <a:cs typeface="Segoe UI" panose="020B0502040204020203" pitchFamily="34" charset="0"/>
                        </a:rPr>
                        <a:t>Implicaciones generales</a:t>
                      </a:r>
                    </a:p>
                  </a:txBody>
                  <a:tcPr marL="129976" marR="129976" marT="129976" marB="129976"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3051944883"/>
                  </a:ext>
                </a:extLst>
              </a:tr>
              <a:tr h="1319036">
                <a:tc>
                  <a:txBody>
                    <a:bodyPr/>
                    <a:lstStyle/>
                    <a:p>
                      <a:pPr>
                        <a:buNone/>
                      </a:pPr>
                      <a:r>
                        <a:rPr lang="es-ES" sz="2800" b="1" cap="none" spc="0" noProof="0" dirty="0">
                          <a:solidFill>
                            <a:schemeClr val="tx1"/>
                          </a:solidFill>
                          <a:latin typeface="Segoe UI" panose="020B0502040204020203" pitchFamily="34" charset="0"/>
                          <a:cs typeface="Segoe UI" panose="020B0502040204020203" pitchFamily="34" charset="0"/>
                        </a:rPr>
                        <a:t>I</a:t>
                      </a:r>
                    </a:p>
                  </a:txBody>
                  <a:tcPr marL="129976" marR="129976" marT="129976" marB="129976"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s-ES" sz="2800" cap="none" spc="0" noProof="0" dirty="0">
                          <a:solidFill>
                            <a:schemeClr val="tx1"/>
                          </a:solidFill>
                          <a:latin typeface="Segoe UI" panose="020B0502040204020203" pitchFamily="34" charset="0"/>
                          <a:cs typeface="Segoe UI" panose="020B0502040204020203" pitchFamily="34" charset="0"/>
                        </a:rPr>
                        <a:t>No producen liberación de material radiactivo</a:t>
                      </a:r>
                    </a:p>
                  </a:txBody>
                  <a:tcPr marL="129976" marR="129976" marT="129976" marB="129976"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s-ES" sz="2800" cap="none" spc="0" noProof="0" dirty="0">
                          <a:solidFill>
                            <a:schemeClr val="tx1"/>
                          </a:solidFill>
                          <a:latin typeface="Segoe UI" panose="020B0502040204020203" pitchFamily="34" charset="0"/>
                          <a:cs typeface="Segoe UI" panose="020B0502040204020203" pitchFamily="34" charset="0"/>
                        </a:rPr>
                        <a:t>No requieren medidas de protección en el exterior.</a:t>
                      </a:r>
                    </a:p>
                  </a:txBody>
                  <a:tcPr marL="129976" marR="129976" marT="129976" marB="129976"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extLst>
                  <a:ext uri="{0D108BD9-81ED-4DB2-BD59-A6C34878D82A}">
                    <a16:rowId xmlns:a16="http://schemas.microsoft.com/office/drawing/2014/main" val="1775229683"/>
                  </a:ext>
                </a:extLst>
              </a:tr>
              <a:tr h="2558849">
                <a:tc>
                  <a:txBody>
                    <a:bodyPr/>
                    <a:lstStyle/>
                    <a:p>
                      <a:pPr>
                        <a:buNone/>
                      </a:pPr>
                      <a:r>
                        <a:rPr lang="es-ES" sz="2800" b="1" cap="none" spc="0" noProof="0" dirty="0">
                          <a:solidFill>
                            <a:schemeClr val="tx1"/>
                          </a:solidFill>
                          <a:latin typeface="Segoe UI" panose="020B0502040204020203" pitchFamily="34" charset="0"/>
                          <a:cs typeface="Segoe UI" panose="020B0502040204020203" pitchFamily="34" charset="0"/>
                        </a:rPr>
                        <a:t>II y III</a:t>
                      </a:r>
                    </a:p>
                  </a:txBody>
                  <a:tcPr marL="129976" marR="129976" marT="129976" marB="12997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2800" cap="none" spc="0" noProof="0" dirty="0">
                          <a:solidFill>
                            <a:schemeClr val="tx1"/>
                          </a:solidFill>
                          <a:latin typeface="Segoe UI" panose="020B0502040204020203" pitchFamily="34" charset="0"/>
                          <a:cs typeface="Segoe UI" panose="020B0502040204020203" pitchFamily="34" charset="0"/>
                        </a:rPr>
                        <a:t>Pueden dar lugar a liberación limitada de material radiactivo sin consecuencias en el exterior</a:t>
                      </a:r>
                    </a:p>
                  </a:txBody>
                  <a:tcPr marL="129976" marR="129976" marT="129976" marB="12997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cap="none" spc="0" noProof="0" dirty="0">
                          <a:solidFill>
                            <a:schemeClr val="tx1"/>
                          </a:solidFill>
                          <a:latin typeface="Segoe UI" panose="020B0502040204020203" pitchFamily="34" charset="0"/>
                          <a:cs typeface="Segoe UI" panose="020B0502040204020203" pitchFamily="34" charset="0"/>
                        </a:rPr>
                        <a:t>No requieren medidas de protección en el exterior. Aconsejable establecer medidas preventivas y de coordinación.</a:t>
                      </a:r>
                    </a:p>
                  </a:txBody>
                  <a:tcPr marL="129976" marR="129976" marT="129976" marB="12997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92359727"/>
                  </a:ext>
                </a:extLst>
              </a:tr>
              <a:tr h="1832434">
                <a:tc>
                  <a:txBody>
                    <a:bodyPr/>
                    <a:lstStyle/>
                    <a:p>
                      <a:pPr>
                        <a:buNone/>
                      </a:pPr>
                      <a:r>
                        <a:rPr lang="es-ES" sz="2800" b="1" cap="none" spc="0" noProof="0" dirty="0">
                          <a:solidFill>
                            <a:schemeClr val="tx1"/>
                          </a:solidFill>
                          <a:latin typeface="Segoe UI" panose="020B0502040204020203" pitchFamily="34" charset="0"/>
                          <a:cs typeface="Segoe UI" panose="020B0502040204020203" pitchFamily="34" charset="0"/>
                        </a:rPr>
                        <a:t>IV</a:t>
                      </a:r>
                    </a:p>
                  </a:txBody>
                  <a:tcPr marL="129976" marR="129976" marT="129976" marB="12997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9050" cap="flat" cmpd="sng" algn="ctr">
                      <a:solidFill>
                        <a:schemeClr val="accent1"/>
                      </a:solidFill>
                      <a:prstDash val="solid"/>
                    </a:lnB>
                    <a:noFill/>
                  </a:tcPr>
                </a:tc>
                <a:tc>
                  <a:txBody>
                    <a:bodyPr/>
                    <a:lstStyle/>
                    <a:p>
                      <a:pPr>
                        <a:buNone/>
                      </a:pPr>
                      <a:r>
                        <a:rPr lang="es-ES" sz="2800" b="0" cap="none" spc="0" noProof="0" dirty="0">
                          <a:solidFill>
                            <a:schemeClr val="tx1"/>
                          </a:solidFill>
                          <a:latin typeface="Segoe UI" panose="020B0502040204020203" pitchFamily="34" charset="0"/>
                          <a:cs typeface="Segoe UI" panose="020B0502040204020203" pitchFamily="34" charset="0"/>
                        </a:rPr>
                        <a:t>Liberación significativa de material radiactivo al exterior.</a:t>
                      </a:r>
                    </a:p>
                  </a:txBody>
                  <a:tcPr marL="129976" marR="129976" marT="129976" marB="12997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9050" cap="flat" cmpd="sng" algn="ctr">
                      <a:solidFill>
                        <a:schemeClr val="accent1"/>
                      </a:solidFill>
                      <a:prstDash val="solid"/>
                    </a:lnB>
                    <a:noFill/>
                  </a:tcPr>
                </a:tc>
                <a:tc>
                  <a:txBody>
                    <a:bodyPr/>
                    <a:lstStyle/>
                    <a:p>
                      <a:pPr>
                        <a:buNone/>
                      </a:pPr>
                      <a:r>
                        <a:rPr lang="es-ES" sz="2800" b="0" cap="none" spc="0" noProof="0" dirty="0">
                          <a:solidFill>
                            <a:schemeClr val="tx1"/>
                          </a:solidFill>
                          <a:latin typeface="Segoe UI" panose="020B0502040204020203" pitchFamily="34" charset="0"/>
                          <a:cs typeface="Segoe UI" panose="020B0502040204020203" pitchFamily="34" charset="0"/>
                        </a:rPr>
                        <a:t>Se deben tomar medidas de protección a la población</a:t>
                      </a:r>
                    </a:p>
                  </a:txBody>
                  <a:tcPr marL="129976" marR="129976" marT="129976" marB="12997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9050" cap="flat" cmpd="sng" algn="ctr">
                      <a:solidFill>
                        <a:schemeClr val="accent1"/>
                      </a:solidFill>
                      <a:prstDash val="solid"/>
                    </a:lnB>
                    <a:noFill/>
                  </a:tcPr>
                </a:tc>
                <a:extLst>
                  <a:ext uri="{0D108BD9-81ED-4DB2-BD59-A6C34878D82A}">
                    <a16:rowId xmlns:a16="http://schemas.microsoft.com/office/drawing/2014/main" val="2882282329"/>
                  </a:ext>
                </a:extLst>
              </a:tr>
            </a:tbl>
          </a:graphicData>
        </a:graphic>
      </p:graphicFrame>
      <p:sp>
        <p:nvSpPr>
          <p:cNvPr id="2" name="CuadroTexto 1">
            <a:extLst>
              <a:ext uri="{FF2B5EF4-FFF2-40B4-BE49-F238E27FC236}">
                <a16:creationId xmlns:a16="http://schemas.microsoft.com/office/drawing/2014/main" id="{007D81CB-7CC7-C7C4-4494-6ABBA77755D7}"/>
              </a:ext>
            </a:extLst>
          </p:cNvPr>
          <p:cNvSpPr txBox="1"/>
          <p:nvPr/>
        </p:nvSpPr>
        <p:spPr>
          <a:xfrm>
            <a:off x="731520" y="9838944"/>
            <a:ext cx="17060344" cy="1995056"/>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endParaRPr lang="es-ES" dirty="0"/>
          </a:p>
        </p:txBody>
      </p:sp>
      <p:cxnSp>
        <p:nvCxnSpPr>
          <p:cNvPr id="11" name="Conector recto 10">
            <a:extLst>
              <a:ext uri="{FF2B5EF4-FFF2-40B4-BE49-F238E27FC236}">
                <a16:creationId xmlns:a16="http://schemas.microsoft.com/office/drawing/2014/main" id="{66A6A935-AFCB-CFC0-F0DC-A804885B2FC2}"/>
              </a:ext>
            </a:extLst>
          </p:cNvPr>
          <p:cNvCxnSpPr>
            <a:cxnSpLocks/>
          </p:cNvCxnSpPr>
          <p:nvPr/>
        </p:nvCxnSpPr>
        <p:spPr>
          <a:xfrm flipH="1">
            <a:off x="1015866" y="10003536"/>
            <a:ext cx="16522326" cy="15910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AA21C15E-2439-3948-0829-3F5FDC6D35E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1207047" y="2257640"/>
            <a:ext cx="1728319" cy="2444806"/>
          </a:xfrm>
          <a:prstGeom prst="rect">
            <a:avLst/>
          </a:prstGeom>
        </p:spPr>
      </p:pic>
      <p:cxnSp>
        <p:nvCxnSpPr>
          <p:cNvPr id="17" name="Conector recto 16">
            <a:extLst>
              <a:ext uri="{FF2B5EF4-FFF2-40B4-BE49-F238E27FC236}">
                <a16:creationId xmlns:a16="http://schemas.microsoft.com/office/drawing/2014/main" id="{933EE0BF-CA8A-C6D2-1BF5-310EBA712CDF}"/>
              </a:ext>
            </a:extLst>
          </p:cNvPr>
          <p:cNvCxnSpPr>
            <a:cxnSpLocks/>
          </p:cNvCxnSpPr>
          <p:nvPr/>
        </p:nvCxnSpPr>
        <p:spPr>
          <a:xfrm flipH="1" flipV="1">
            <a:off x="830626" y="10003536"/>
            <a:ext cx="16707566" cy="15910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5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595"/>
        </a:solidFill>
        <a:effectLst/>
      </p:bgPr>
    </p:bg>
    <p:spTree>
      <p:nvGrpSpPr>
        <p:cNvPr id="1" name="">
          <a:extLst>
            <a:ext uri="{FF2B5EF4-FFF2-40B4-BE49-F238E27FC236}">
              <a16:creationId xmlns:a16="http://schemas.microsoft.com/office/drawing/2014/main" id="{6A71FD17-98C3-30E5-E145-BBFFDB1F2D2F}"/>
            </a:ext>
          </a:extLst>
        </p:cNvPr>
        <p:cNvGrpSpPr/>
        <p:nvPr/>
      </p:nvGrpSpPr>
      <p:grpSpPr>
        <a:xfrm>
          <a:off x="0" y="0"/>
          <a:ext cx="0" cy="0"/>
          <a:chOff x="0" y="0"/>
          <a:chExt cx="0" cy="0"/>
        </a:xfrm>
      </p:grpSpPr>
      <p:pic>
        <p:nvPicPr>
          <p:cNvPr id="4" name="Gráfico 7">
            <a:extLst>
              <a:ext uri="{FF2B5EF4-FFF2-40B4-BE49-F238E27FC236}">
                <a16:creationId xmlns:a16="http://schemas.microsoft.com/office/drawing/2014/main" id="{CBB3D2B9-C83A-F747-B71D-D62B5913E90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25DA836B-046F-096A-724E-3D4900D2C32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94054" y="12687574"/>
            <a:ext cx="474582" cy="501959"/>
          </a:xfrm>
          <a:prstGeom prst="rect">
            <a:avLst/>
          </a:prstGeom>
          <a:noFill/>
          <a:ln cap="flat">
            <a:noFill/>
          </a:ln>
        </p:spPr>
      </p:pic>
      <p:sp>
        <p:nvSpPr>
          <p:cNvPr id="3" name="Título 5">
            <a:extLst>
              <a:ext uri="{FF2B5EF4-FFF2-40B4-BE49-F238E27FC236}">
                <a16:creationId xmlns:a16="http://schemas.microsoft.com/office/drawing/2014/main" id="{1C2A73AD-34BD-B2E8-B87E-A64AEF7ABE9D}"/>
              </a:ext>
            </a:extLst>
          </p:cNvPr>
          <p:cNvSpPr txBox="1"/>
          <p:nvPr/>
        </p:nvSpPr>
        <p:spPr>
          <a:xfrm>
            <a:off x="370331" y="3077660"/>
            <a:ext cx="16655797" cy="1878387"/>
          </a:xfrm>
          <a:prstGeom prst="rect">
            <a:avLst/>
          </a:prstGeom>
          <a:noFill/>
          <a:ln cap="flat">
            <a:noFill/>
          </a:ln>
        </p:spPr>
        <p:txBody>
          <a:bodyPr vert="horz" wrap="square" lIns="91440" tIns="45720" rIns="91440" bIns="45720" anchor="t" anchorCtr="0" compatLnSpc="1">
            <a:noAutofit/>
          </a:bodyPr>
          <a:lstStyle/>
          <a:p>
            <a:pPr marL="0" marR="0" lvl="0" indent="0" algn="l" defTabSz="18288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5400" b="0" i="0" u="none" strike="noStrike" kern="1200" cap="none" spc="0" baseline="0" dirty="0">
                <a:solidFill>
                  <a:srgbClr val="FFFFFF"/>
                </a:solidFill>
                <a:uFillTx/>
                <a:latin typeface="Segoe UI Semibold" pitchFamily="34"/>
                <a:cs typeface="Segoe UI Semibold" pitchFamily="34"/>
              </a:rPr>
              <a:t>Medidas de emergencia previstas para alertar, proteger y socorrer a la población en caso de emergencia nuclear o radiológica</a:t>
            </a:r>
          </a:p>
        </p:txBody>
      </p:sp>
      <p:pic>
        <p:nvPicPr>
          <p:cNvPr id="9" name="Gráfico 9">
            <a:extLst>
              <a:ext uri="{FF2B5EF4-FFF2-40B4-BE49-F238E27FC236}">
                <a16:creationId xmlns:a16="http://schemas.microsoft.com/office/drawing/2014/main" id="{5983C391-7328-9771-0DCC-B5BC7B64403B}"/>
              </a:ext>
            </a:extLst>
          </p:cNvPr>
          <p:cNvPicPr>
            <a:picLocks noChangeAspect="1"/>
          </p:cNvPicPr>
          <p:nvPr/>
        </p:nvPicPr>
        <p:blipFill>
          <a:blip>
            <a:extLst>
              <a:ext uri="{96DAC541-7B7A-43D3-8B79-37D633B846F1}">
                <asvg:svgBlip xmlns:asvg="http://schemas.microsoft.com/office/drawing/2016/SVG/main" r:embed="rId4"/>
              </a:ext>
            </a:extLst>
          </a:blip>
          <a:srcRect l="-14" t="-10" r="-2" b="50064"/>
          <a:stretch>
            <a:fillRect/>
          </a:stretch>
        </p:blipFill>
        <p:spPr>
          <a:xfrm>
            <a:off x="10613998" y="6839995"/>
            <a:ext cx="13770004" cy="6876004"/>
          </a:xfrm>
          <a:prstGeom prst="rect">
            <a:avLst/>
          </a:prstGeom>
          <a:noFill/>
          <a:ln cap="flat">
            <a:noFill/>
          </a:ln>
        </p:spPr>
      </p:pic>
    </p:spTree>
    <p:extLst>
      <p:ext uri="{BB962C8B-B14F-4D97-AF65-F5344CB8AC3E}">
        <p14:creationId xmlns:p14="http://schemas.microsoft.com/office/powerpoint/2010/main" val="285767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E73E-5FB3-DDF3-D1FC-D28357EF8638}"/>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2EC6FB71-D835-524C-B6B4-5949D96CE456}"/>
              </a:ext>
            </a:extLst>
          </p:cNvPr>
          <p:cNvSpPr txBox="1">
            <a:spLocks noGrp="1"/>
          </p:cNvSpPr>
          <p:nvPr>
            <p:ph type="title"/>
          </p:nvPr>
        </p:nvSpPr>
        <p:spPr>
          <a:xfrm>
            <a:off x="587428" y="844576"/>
            <a:ext cx="17204436" cy="1995056"/>
          </a:xfrm>
        </p:spPr>
        <p:txBody>
          <a:bodyPr/>
          <a:lstStyle/>
          <a:p>
            <a:pPr lvl="0"/>
            <a:r>
              <a:rPr lang="es-ES" dirty="0"/>
              <a:t>Notificación y coordinación con las autoridades competentes</a:t>
            </a:r>
          </a:p>
        </p:txBody>
      </p:sp>
      <p:sp>
        <p:nvSpPr>
          <p:cNvPr id="7" name="Subtítulo 1">
            <a:extLst>
              <a:ext uri="{FF2B5EF4-FFF2-40B4-BE49-F238E27FC236}">
                <a16:creationId xmlns:a16="http://schemas.microsoft.com/office/drawing/2014/main" id="{74A4BA63-B874-CDB8-C12D-BD510272C41B}"/>
              </a:ext>
            </a:extLst>
          </p:cNvPr>
          <p:cNvSpPr txBox="1">
            <a:spLocks noGrp="1"/>
          </p:cNvSpPr>
          <p:nvPr>
            <p:ph type="subTitle" sz="quarter" idx="4294967295"/>
          </p:nvPr>
        </p:nvSpPr>
        <p:spPr>
          <a:xfrm>
            <a:off x="587428" y="3384047"/>
            <a:ext cx="19218476" cy="7831489"/>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dirty="0">
                <a:solidFill>
                  <a:srgbClr val="003594"/>
                </a:solidFill>
                <a:latin typeface="Segoe UI" panose="020B0502040204020203" pitchFamily="34" charset="0"/>
                <a:cs typeface="Segoe UI" panose="020B0502040204020203" pitchFamily="34" charset="0"/>
              </a:rPr>
              <a:t>En </a:t>
            </a:r>
            <a:r>
              <a:rPr lang="es-ES" b="1" dirty="0">
                <a:solidFill>
                  <a:srgbClr val="003594"/>
                </a:solidFill>
                <a:latin typeface="Segoe UI" panose="020B0502040204020203" pitchFamily="34" charset="0"/>
                <a:cs typeface="Segoe UI" panose="020B0502040204020203" pitchFamily="34" charset="0"/>
              </a:rPr>
              <a:t>la Fábrica de Juzbado</a:t>
            </a:r>
            <a:r>
              <a:rPr lang="es-ES" dirty="0">
                <a:solidFill>
                  <a:srgbClr val="003594"/>
                </a:solidFill>
                <a:latin typeface="Segoe UI" panose="020B0502040204020203" pitchFamily="34" charset="0"/>
                <a:cs typeface="Segoe UI" panose="020B0502040204020203" pitchFamily="34" charset="0"/>
              </a:rPr>
              <a:t>, la gestión de una posible emergencia nuclear o radiológica está definida en el </a:t>
            </a:r>
            <a:r>
              <a:rPr lang="es-ES" b="1" dirty="0">
                <a:solidFill>
                  <a:srgbClr val="003594"/>
                </a:solidFill>
                <a:latin typeface="Segoe UI" panose="020B0502040204020203" pitchFamily="34" charset="0"/>
                <a:cs typeface="Segoe UI" panose="020B0502040204020203" pitchFamily="34" charset="0"/>
              </a:rPr>
              <a:t>Plan de Emergencia Interior</a:t>
            </a:r>
            <a:r>
              <a:rPr lang="es-ES" dirty="0">
                <a:solidFill>
                  <a:srgbClr val="003594"/>
                </a:solidFill>
                <a:latin typeface="Segoe UI" panose="020B0502040204020203" pitchFamily="34" charset="0"/>
                <a:cs typeface="Segoe UI" panose="020B0502040204020203" pitchFamily="34" charset="0"/>
              </a:rPr>
              <a:t>, que establece una respuesta inmediata, ordenada y coordinada con las autoridades competentes.</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En caso de emergencia, las medidas previstas respecto a la población se centran en la </a:t>
            </a:r>
            <a:r>
              <a:rPr lang="es-ES" b="1" dirty="0">
                <a:solidFill>
                  <a:srgbClr val="003594"/>
                </a:solidFill>
                <a:latin typeface="Segoe UI" panose="020B0502040204020203" pitchFamily="34" charset="0"/>
                <a:cs typeface="Segoe UI" panose="020B0502040204020203" pitchFamily="34" charset="0"/>
              </a:rPr>
              <a:t>comunicación y coordinación institucional</a:t>
            </a:r>
            <a:r>
              <a:rPr lang="es-ES" dirty="0">
                <a:solidFill>
                  <a:srgbClr val="003594"/>
                </a:solidFill>
                <a:latin typeface="Segoe UI" panose="020B0502040204020203" pitchFamily="34" charset="0"/>
                <a:cs typeface="Segoe UI" panose="020B0502040204020203" pitchFamily="34" charset="0"/>
              </a:rPr>
              <a:t>, mediante la notificación inmediata al </a:t>
            </a:r>
            <a:r>
              <a:rPr lang="es-ES" b="1" dirty="0">
                <a:solidFill>
                  <a:srgbClr val="003594"/>
                </a:solidFill>
                <a:latin typeface="Segoe UI" panose="020B0502040204020203" pitchFamily="34" charset="0"/>
                <a:cs typeface="Segoe UI" panose="020B0502040204020203" pitchFamily="34" charset="0"/>
              </a:rPr>
              <a:t>Consejo de Seguridad Nuclear (CSN)</a:t>
            </a:r>
            <a:r>
              <a:rPr lang="es-ES" dirty="0">
                <a:solidFill>
                  <a:srgbClr val="003594"/>
                </a:solidFill>
                <a:latin typeface="Segoe UI" panose="020B0502040204020203" pitchFamily="34" charset="0"/>
                <a:cs typeface="Segoe UI" panose="020B0502040204020203" pitchFamily="34" charset="0"/>
              </a:rPr>
              <a:t>, a la </a:t>
            </a:r>
            <a:r>
              <a:rPr lang="es-ES" b="1" dirty="0">
                <a:solidFill>
                  <a:srgbClr val="003594"/>
                </a:solidFill>
                <a:latin typeface="Segoe UI" panose="020B0502040204020203" pitchFamily="34" charset="0"/>
                <a:cs typeface="Segoe UI" panose="020B0502040204020203" pitchFamily="34" charset="0"/>
              </a:rPr>
              <a:t>Subdelegación del Gobierno</a:t>
            </a:r>
            <a:r>
              <a:rPr lang="es-ES" dirty="0">
                <a:solidFill>
                  <a:srgbClr val="003594"/>
                </a:solidFill>
                <a:latin typeface="Segoe UI" panose="020B0502040204020203" pitchFamily="34" charset="0"/>
                <a:cs typeface="Segoe UI" panose="020B0502040204020203" pitchFamily="34" charset="0"/>
              </a:rPr>
              <a:t> y a </a:t>
            </a:r>
            <a:r>
              <a:rPr lang="es-ES" b="1" dirty="0">
                <a:solidFill>
                  <a:srgbClr val="003594"/>
                </a:solidFill>
                <a:latin typeface="Segoe UI" panose="020B0502040204020203" pitchFamily="34" charset="0"/>
                <a:cs typeface="Segoe UI" panose="020B0502040204020203" pitchFamily="34" charset="0"/>
              </a:rPr>
              <a:t>Protección Civil</a:t>
            </a:r>
            <a:r>
              <a:rPr lang="es-ES" dirty="0">
                <a:solidFill>
                  <a:srgbClr val="003594"/>
                </a:solidFill>
                <a:latin typeface="Segoe UI" panose="020B0502040204020203" pitchFamily="34" charset="0"/>
                <a:cs typeface="Segoe UI" panose="020B0502040204020203" pitchFamily="34" charset="0"/>
              </a:rPr>
              <a:t>.</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Tras estas notificaciones, </a:t>
            </a:r>
            <a:r>
              <a:rPr lang="es-ES" b="1" dirty="0">
                <a:solidFill>
                  <a:srgbClr val="003594"/>
                </a:solidFill>
                <a:latin typeface="Segoe UI" panose="020B0502040204020203" pitchFamily="34" charset="0"/>
                <a:cs typeface="Segoe UI" panose="020B0502040204020203" pitchFamily="34" charset="0"/>
              </a:rPr>
              <a:t>ENUSA se pone a disposición de las autoridades</a:t>
            </a:r>
            <a:r>
              <a:rPr lang="es-ES" dirty="0">
                <a:solidFill>
                  <a:srgbClr val="003594"/>
                </a:solidFill>
                <a:latin typeface="Segoe UI" panose="020B0502040204020203" pitchFamily="34" charset="0"/>
                <a:cs typeface="Segoe UI" panose="020B0502040204020203" pitchFamily="34" charset="0"/>
              </a:rPr>
              <a:t> para colaborar con información técnica, apoyo operativo o los recursos que se requieran, garantizando que la gestión de la emergencia y la información a la población se realicen siempre bajo la dirección de las autoridades, de forma coordinada, transparente y basada en fuentes oficiales.</a:t>
            </a:r>
          </a:p>
        </p:txBody>
      </p:sp>
      <p:pic>
        <p:nvPicPr>
          <p:cNvPr id="8" name="Gráfico 7">
            <a:extLst>
              <a:ext uri="{FF2B5EF4-FFF2-40B4-BE49-F238E27FC236}">
                <a16:creationId xmlns:a16="http://schemas.microsoft.com/office/drawing/2014/main" id="{6CE52B56-84B7-8B9B-317E-3B41C73BF84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5008352" y="9068530"/>
            <a:ext cx="2242439" cy="2526846"/>
          </a:xfrm>
          <a:prstGeom prst="rect">
            <a:avLst/>
          </a:prstGeom>
        </p:spPr>
      </p:pic>
    </p:spTree>
    <p:extLst>
      <p:ext uri="{BB962C8B-B14F-4D97-AF65-F5344CB8AC3E}">
        <p14:creationId xmlns:p14="http://schemas.microsoft.com/office/powerpoint/2010/main" val="280530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595"/>
        </a:solidFill>
        <a:effectLst/>
      </p:bgPr>
    </p:bg>
    <p:spTree>
      <p:nvGrpSpPr>
        <p:cNvPr id="1" name="">
          <a:extLst>
            <a:ext uri="{FF2B5EF4-FFF2-40B4-BE49-F238E27FC236}">
              <a16:creationId xmlns:a16="http://schemas.microsoft.com/office/drawing/2014/main" id="{FD902302-ABF9-D1E9-5A45-7EBF22290142}"/>
            </a:ext>
          </a:extLst>
        </p:cNvPr>
        <p:cNvGrpSpPr/>
        <p:nvPr/>
      </p:nvGrpSpPr>
      <p:grpSpPr>
        <a:xfrm>
          <a:off x="0" y="0"/>
          <a:ext cx="0" cy="0"/>
          <a:chOff x="0" y="0"/>
          <a:chExt cx="0" cy="0"/>
        </a:xfrm>
      </p:grpSpPr>
      <p:pic>
        <p:nvPicPr>
          <p:cNvPr id="4" name="Gráfico 7">
            <a:extLst>
              <a:ext uri="{FF2B5EF4-FFF2-40B4-BE49-F238E27FC236}">
                <a16:creationId xmlns:a16="http://schemas.microsoft.com/office/drawing/2014/main" id="{55D4F414-B445-C43F-7C25-AFAA1BA9A96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5C48A2B2-25B7-3098-9BCD-DD973CF81F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94054" y="12687574"/>
            <a:ext cx="474582" cy="501959"/>
          </a:xfrm>
          <a:prstGeom prst="rect">
            <a:avLst/>
          </a:prstGeom>
          <a:noFill/>
          <a:ln cap="flat">
            <a:noFill/>
          </a:ln>
        </p:spPr>
      </p:pic>
      <p:sp>
        <p:nvSpPr>
          <p:cNvPr id="3" name="Título 5">
            <a:extLst>
              <a:ext uri="{FF2B5EF4-FFF2-40B4-BE49-F238E27FC236}">
                <a16:creationId xmlns:a16="http://schemas.microsoft.com/office/drawing/2014/main" id="{6A7B9B5D-7F4F-6610-6753-15AC52000E8C}"/>
              </a:ext>
            </a:extLst>
          </p:cNvPr>
          <p:cNvSpPr txBox="1"/>
          <p:nvPr/>
        </p:nvSpPr>
        <p:spPr>
          <a:xfrm>
            <a:off x="370331" y="3077660"/>
            <a:ext cx="16655797" cy="1878387"/>
          </a:xfrm>
          <a:prstGeom prst="rect">
            <a:avLst/>
          </a:prstGeom>
          <a:noFill/>
          <a:ln cap="flat">
            <a:noFill/>
          </a:ln>
        </p:spPr>
        <p:txBody>
          <a:bodyPr vert="horz" wrap="square" lIns="91440" tIns="45720" rIns="91440" bIns="45720" anchor="t" anchorCtr="0" compatLnSpc="1">
            <a:noAutofit/>
          </a:bodyPr>
          <a:lstStyle/>
          <a:p>
            <a:pPr marL="0" marR="0" lvl="0" indent="0" algn="l" defTabSz="18288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5400" b="0" i="0" u="none" strike="noStrike" kern="1200" cap="none" spc="0" baseline="0" dirty="0">
                <a:solidFill>
                  <a:srgbClr val="FFFFFF"/>
                </a:solidFill>
                <a:uFillTx/>
                <a:latin typeface="Segoe UI Semibold" pitchFamily="34"/>
                <a:cs typeface="Segoe UI Semibold" pitchFamily="34"/>
              </a:rPr>
              <a:t>Información sobre el comportamiento de la población en caso de emergencia nuclear o radiológica</a:t>
            </a:r>
          </a:p>
        </p:txBody>
      </p:sp>
      <p:pic>
        <p:nvPicPr>
          <p:cNvPr id="9" name="Gráfico 9">
            <a:extLst>
              <a:ext uri="{FF2B5EF4-FFF2-40B4-BE49-F238E27FC236}">
                <a16:creationId xmlns:a16="http://schemas.microsoft.com/office/drawing/2014/main" id="{2F7997BE-E4AA-490D-C05D-222D88AFFDB8}"/>
              </a:ext>
            </a:extLst>
          </p:cNvPr>
          <p:cNvPicPr>
            <a:picLocks noChangeAspect="1"/>
          </p:cNvPicPr>
          <p:nvPr/>
        </p:nvPicPr>
        <p:blipFill>
          <a:blip>
            <a:extLst>
              <a:ext uri="{96DAC541-7B7A-43D3-8B79-37D633B846F1}">
                <asvg:svgBlip xmlns:asvg="http://schemas.microsoft.com/office/drawing/2016/SVG/main" r:embed="rId4"/>
              </a:ext>
            </a:extLst>
          </a:blip>
          <a:srcRect l="-14" t="-10" r="-2" b="50064"/>
          <a:stretch>
            <a:fillRect/>
          </a:stretch>
        </p:blipFill>
        <p:spPr>
          <a:xfrm>
            <a:off x="10613998" y="6839995"/>
            <a:ext cx="13770004" cy="6876004"/>
          </a:xfrm>
          <a:prstGeom prst="rect">
            <a:avLst/>
          </a:prstGeom>
          <a:noFill/>
          <a:ln cap="flat">
            <a:noFill/>
          </a:ln>
        </p:spPr>
      </p:pic>
    </p:spTree>
    <p:extLst>
      <p:ext uri="{BB962C8B-B14F-4D97-AF65-F5344CB8AC3E}">
        <p14:creationId xmlns:p14="http://schemas.microsoft.com/office/powerpoint/2010/main" val="232592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AE1F-175C-1A10-8058-6E5412BB06E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BB1BA4E2-E59F-2965-9A28-5FE2D8B72B20}"/>
              </a:ext>
            </a:extLst>
          </p:cNvPr>
          <p:cNvSpPr txBox="1">
            <a:spLocks noGrp="1"/>
          </p:cNvSpPr>
          <p:nvPr>
            <p:ph type="title"/>
          </p:nvPr>
        </p:nvSpPr>
        <p:spPr>
          <a:xfrm>
            <a:off x="587428" y="844576"/>
            <a:ext cx="17204436" cy="1995056"/>
          </a:xfrm>
        </p:spPr>
        <p:txBody>
          <a:bodyPr/>
          <a:lstStyle/>
          <a:p>
            <a:pPr lvl="0"/>
            <a:r>
              <a:rPr lang="es-ES" dirty="0"/>
              <a:t>Pautas generales de actuación para la población</a:t>
            </a:r>
          </a:p>
        </p:txBody>
      </p:sp>
      <p:sp>
        <p:nvSpPr>
          <p:cNvPr id="7" name="Subtítulo 1">
            <a:extLst>
              <a:ext uri="{FF2B5EF4-FFF2-40B4-BE49-F238E27FC236}">
                <a16:creationId xmlns:a16="http://schemas.microsoft.com/office/drawing/2014/main" id="{B58EE57C-301B-9F59-5E2E-E7066548D54A}"/>
              </a:ext>
            </a:extLst>
          </p:cNvPr>
          <p:cNvSpPr txBox="1">
            <a:spLocks noGrp="1"/>
          </p:cNvSpPr>
          <p:nvPr>
            <p:ph type="subTitle" sz="quarter" idx="4294967295"/>
          </p:nvPr>
        </p:nvSpPr>
        <p:spPr>
          <a:xfrm>
            <a:off x="733732" y="3365759"/>
            <a:ext cx="19218476" cy="7831489"/>
          </a:xfrm>
          <a:prstGeom prst="rect">
            <a:avLst/>
          </a:prstGeom>
          <a:noFill/>
          <a:ln>
            <a:noFill/>
          </a:ln>
        </p:spPr>
        <p:txBody>
          <a:bodyPr vert="horz" wrap="square" lIns="91440" tIns="45720" rIns="91440" bIns="45720" anchor="t" anchorCtr="0" compatLnSpc="1">
            <a:noAutofit/>
          </a:bodyPr>
          <a:lstStyle/>
          <a:p>
            <a:pPr>
              <a:spcBef>
                <a:spcPts val="2500"/>
              </a:spcBef>
            </a:pPr>
            <a:r>
              <a:rPr lang="es-ES" b="1" dirty="0">
                <a:latin typeface="Segoe UI" panose="020B0502040204020203" pitchFamily="34" charset="0"/>
                <a:cs typeface="Segoe UI" panose="020B0502040204020203" pitchFamily="34" charset="0"/>
              </a:rPr>
              <a:t>Cumplimiento de instrucciones oficiales</a:t>
            </a:r>
          </a:p>
          <a:p>
            <a:pPr marL="0" lvl="1" indent="0">
              <a:buNone/>
            </a:pPr>
            <a:r>
              <a:rPr lang="es-ES" sz="2800" dirty="0">
                <a:latin typeface="Segoe UI" panose="020B0502040204020203" pitchFamily="34" charset="0"/>
                <a:cs typeface="Segoe UI" panose="020B0502040204020203" pitchFamily="34" charset="0"/>
              </a:rPr>
              <a:t>La población debe seguir siempre las instrucciones de la autoridad competente para garantizar una respuesta eficaz y segura.</a:t>
            </a:r>
          </a:p>
          <a:p>
            <a:pPr marL="0" lvl="1" indent="0">
              <a:buNone/>
            </a:pPr>
            <a:endParaRPr lang="es-ES" sz="2800" dirty="0">
              <a:latin typeface="Segoe UI" panose="020B0502040204020203" pitchFamily="34" charset="0"/>
              <a:cs typeface="Segoe UI" panose="020B0502040204020203" pitchFamily="34" charset="0"/>
            </a:endParaRPr>
          </a:p>
          <a:p>
            <a:pPr>
              <a:spcBef>
                <a:spcPts val="2500"/>
              </a:spcBef>
            </a:pPr>
            <a:r>
              <a:rPr lang="es-ES" b="1" dirty="0">
                <a:latin typeface="Segoe UI" panose="020B0502040204020203" pitchFamily="34" charset="0"/>
                <a:cs typeface="Segoe UI" panose="020B0502040204020203" pitchFamily="34" charset="0"/>
              </a:rPr>
              <a:t>Confianza en información oficial</a:t>
            </a:r>
          </a:p>
          <a:p>
            <a:pPr marL="0" lvl="1" indent="0">
              <a:buNone/>
            </a:pPr>
            <a:r>
              <a:rPr lang="es-ES" sz="2800" dirty="0">
                <a:latin typeface="Segoe UI" panose="020B0502040204020203" pitchFamily="34" charset="0"/>
                <a:cs typeface="Segoe UI" panose="020B0502040204020203" pitchFamily="34" charset="0"/>
              </a:rPr>
              <a:t>Es fundamental confiar en la información oficial y evitar difundir rumores o mensajes no confirmados que puedan generar alarma.</a:t>
            </a:r>
          </a:p>
          <a:p>
            <a:pPr marL="0" lvl="1" indent="0">
              <a:buNone/>
            </a:pPr>
            <a:endParaRPr lang="es-ES" sz="2800" dirty="0">
              <a:latin typeface="Segoe UI" panose="020B0502040204020203" pitchFamily="34" charset="0"/>
              <a:cs typeface="Segoe UI" panose="020B0502040204020203" pitchFamily="34" charset="0"/>
            </a:endParaRPr>
          </a:p>
          <a:p>
            <a:pPr>
              <a:spcBef>
                <a:spcPts val="2500"/>
              </a:spcBef>
            </a:pPr>
            <a:r>
              <a:rPr lang="es-ES" b="1" dirty="0">
                <a:latin typeface="Segoe UI" panose="020B0502040204020203" pitchFamily="34" charset="0"/>
                <a:cs typeface="Segoe UI" panose="020B0502040204020203" pitchFamily="34" charset="0"/>
              </a:rPr>
              <a:t>Comunicación clara y sencilla</a:t>
            </a:r>
          </a:p>
          <a:p>
            <a:pPr marL="0" lvl="1" indent="0">
              <a:buNone/>
            </a:pPr>
            <a:r>
              <a:rPr lang="es-ES" sz="2800" dirty="0">
                <a:latin typeface="Segoe UI" panose="020B0502040204020203" pitchFamily="34" charset="0"/>
                <a:cs typeface="Segoe UI" panose="020B0502040204020203" pitchFamily="34" charset="0"/>
              </a:rPr>
              <a:t>Las recomendaciones se basan en principios claros y comprensibles para evitar confusión y facilitar la actuación correcta.</a:t>
            </a:r>
          </a:p>
          <a:p>
            <a:pPr marL="0" lvl="1" indent="0">
              <a:buNone/>
            </a:pPr>
            <a:endParaRPr lang="es-ES" sz="2800" dirty="0">
              <a:latin typeface="Segoe UI" panose="020B0502040204020203" pitchFamily="34" charset="0"/>
              <a:cs typeface="Segoe UI" panose="020B0502040204020203" pitchFamily="34" charset="0"/>
            </a:endParaRPr>
          </a:p>
          <a:p>
            <a:pPr>
              <a:spcBef>
                <a:spcPts val="2500"/>
              </a:spcBef>
            </a:pPr>
            <a:r>
              <a:rPr lang="es-ES" b="1" dirty="0">
                <a:latin typeface="Segoe UI" panose="020B0502040204020203" pitchFamily="34" charset="0"/>
                <a:cs typeface="Segoe UI" panose="020B0502040204020203" pitchFamily="34" charset="0"/>
              </a:rPr>
              <a:t>Coordinación y gestión eficaz</a:t>
            </a:r>
          </a:p>
          <a:p>
            <a:pPr marL="0" lvl="1" indent="0">
              <a:buNone/>
            </a:pPr>
            <a:r>
              <a:rPr lang="es-ES" sz="2800" dirty="0">
                <a:latin typeface="Segoe UI" panose="020B0502040204020203" pitchFamily="34" charset="0"/>
                <a:cs typeface="Segoe UI" panose="020B0502040204020203" pitchFamily="34" charset="0"/>
              </a:rPr>
              <a:t>Las autoridades tienen la información y medios necesarios para coordinar una gestión ordenada durante</a:t>
            </a:r>
          </a:p>
          <a:p>
            <a:pPr marL="0" lvl="1" indent="0">
              <a:buNone/>
            </a:pPr>
            <a:r>
              <a:rPr lang="es-ES" sz="2800" dirty="0">
                <a:latin typeface="Segoe UI" panose="020B0502040204020203" pitchFamily="34" charset="0"/>
                <a:cs typeface="Segoe UI" panose="020B0502040204020203" pitchFamily="34" charset="0"/>
              </a:rPr>
              <a:t>la emergencia.</a:t>
            </a:r>
          </a:p>
        </p:txBody>
      </p:sp>
      <p:pic>
        <p:nvPicPr>
          <p:cNvPr id="5" name="Imagen 4">
            <a:extLst>
              <a:ext uri="{FF2B5EF4-FFF2-40B4-BE49-F238E27FC236}">
                <a16:creationId xmlns:a16="http://schemas.microsoft.com/office/drawing/2014/main" id="{5862DEA2-E64F-2D7C-7628-854880E6FF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21092264" y="2839632"/>
            <a:ext cx="2183432" cy="2187072"/>
          </a:xfrm>
          <a:prstGeom prst="rect">
            <a:avLst/>
          </a:prstGeom>
        </p:spPr>
      </p:pic>
    </p:spTree>
    <p:extLst>
      <p:ext uri="{BB962C8B-B14F-4D97-AF65-F5344CB8AC3E}">
        <p14:creationId xmlns:p14="http://schemas.microsoft.com/office/powerpoint/2010/main" val="12059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1">
            <a:extLst>
              <a:ext uri="{FF2B5EF4-FFF2-40B4-BE49-F238E27FC236}">
                <a16:creationId xmlns:a16="http://schemas.microsoft.com/office/drawing/2014/main" id="{3A745723-9BF8-2650-D176-91E24408CAFD}"/>
              </a:ext>
            </a:extLst>
          </p:cNvPr>
          <p:cNvSpPr txBox="1">
            <a:spLocks noGrp="1"/>
          </p:cNvSpPr>
          <p:nvPr>
            <p:ph type="subTitle" sz="quarter" idx="4294967295"/>
          </p:nvPr>
        </p:nvSpPr>
        <p:spPr>
          <a:xfrm>
            <a:off x="642292" y="727295"/>
            <a:ext cx="7426034" cy="3311527"/>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(+34) 923 329 700</a:t>
            </a:r>
          </a:p>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comunicacion@enusa.es</a:t>
            </a:r>
          </a:p>
          <a:p>
            <a:pPr marL="0" lvl="0" indent="0">
              <a:buSzPct val="100000"/>
              <a:buNone/>
            </a:pPr>
            <a:endParaRPr lang="es-ES" dirty="0">
              <a:solidFill>
                <a:srgbClr val="003594"/>
              </a:solidFill>
              <a:latin typeface="Segoe UI Semibold" panose="020B0702040204020203" pitchFamily="34" charset="0"/>
              <a:cs typeface="Segoe UI Semibold" panose="020B0702040204020203" pitchFamily="34" charset="0"/>
            </a:endParaRPr>
          </a:p>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Fábrica de Elementos Combustibles</a:t>
            </a:r>
          </a:p>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ENUSA Industrias Avanzadas, S.A., S.M.E.</a:t>
            </a:r>
          </a:p>
          <a:p>
            <a:pPr marL="0" lvl="0" indent="0">
              <a:buSzPct val="100000"/>
              <a:buNone/>
            </a:pPr>
            <a:endParaRPr lang="es-ES" dirty="0">
              <a:solidFill>
                <a:srgbClr val="003594"/>
              </a:solidFill>
              <a:latin typeface="Segoe UI Semibold" panose="020B0702040204020203" pitchFamily="34" charset="0"/>
              <a:cs typeface="Segoe UI Semibold" panose="020B0702040204020203" pitchFamily="34" charset="0"/>
            </a:endParaRPr>
          </a:p>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Ctra. Salamanca - Ledesma  Km. 26</a:t>
            </a:r>
          </a:p>
          <a:p>
            <a:pPr marL="0" lvl="0" indent="0">
              <a:buSzPct val="100000"/>
              <a:buNone/>
            </a:pPr>
            <a:endParaRPr lang="es-ES" dirty="0">
              <a:solidFill>
                <a:srgbClr val="003594"/>
              </a:solidFill>
              <a:latin typeface="Segoe UI Semibold" panose="020B0702040204020203" pitchFamily="34" charset="0"/>
              <a:cs typeface="Segoe UI Semibold" panose="020B0702040204020203" pitchFamily="34" charset="0"/>
            </a:endParaRPr>
          </a:p>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37115 – Juzbado</a:t>
            </a:r>
          </a:p>
          <a:p>
            <a:pPr marL="0" lvl="0" indent="0">
              <a:buSzPct val="100000"/>
              <a:buNone/>
            </a:pPr>
            <a:r>
              <a:rPr lang="es-ES" dirty="0">
                <a:solidFill>
                  <a:srgbClr val="003594"/>
                </a:solidFill>
                <a:latin typeface="Segoe UI Semibold" panose="020B0702040204020203" pitchFamily="34" charset="0"/>
                <a:cs typeface="Segoe UI Semibold" panose="020B0702040204020203" pitchFamily="34" charset="0"/>
              </a:rPr>
              <a:t>Salamanca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9B7FD-2A73-4598-F87E-9E6B942E901D}"/>
              </a:ext>
            </a:extLst>
          </p:cNvPr>
          <p:cNvSpPr txBox="1">
            <a:spLocks noGrp="1"/>
          </p:cNvSpPr>
          <p:nvPr>
            <p:ph type="title"/>
          </p:nvPr>
        </p:nvSpPr>
        <p:spPr>
          <a:xfrm>
            <a:off x="587428" y="782552"/>
            <a:ext cx="7441972" cy="767273"/>
          </a:xfrm>
        </p:spPr>
        <p:txBody>
          <a:bodyPr/>
          <a:lstStyle/>
          <a:p>
            <a:pPr lvl="0"/>
            <a:r>
              <a:rPr lang="es-ES" dirty="0"/>
              <a:t>Índice</a:t>
            </a:r>
          </a:p>
        </p:txBody>
      </p:sp>
      <p:sp>
        <p:nvSpPr>
          <p:cNvPr id="3" name="Subtítulo 2">
            <a:extLst>
              <a:ext uri="{FF2B5EF4-FFF2-40B4-BE49-F238E27FC236}">
                <a16:creationId xmlns:a16="http://schemas.microsoft.com/office/drawing/2014/main" id="{382F0BC7-43E4-78E8-74C8-C5CBA2BBB2CA}"/>
              </a:ext>
            </a:extLst>
          </p:cNvPr>
          <p:cNvSpPr txBox="1">
            <a:spLocks noGrp="1"/>
          </p:cNvSpPr>
          <p:nvPr>
            <p:ph type="subTitle" sz="quarter" idx="4294967295"/>
          </p:nvPr>
        </p:nvSpPr>
        <p:spPr>
          <a:xfrm>
            <a:off x="534506" y="3049871"/>
            <a:ext cx="23314988" cy="3311527"/>
          </a:xfrm>
          <a:prstGeom prst="rect">
            <a:avLst/>
          </a:prstGeom>
          <a:noFill/>
          <a:ln>
            <a:noFill/>
          </a:ln>
        </p:spPr>
        <p:txBody>
          <a:bodyPr vert="horz" wrap="square" lIns="91440" tIns="45720" rIns="91440" bIns="45720" anchor="t" anchorCtr="0" compatLnSpc="1">
            <a:noAutofit/>
          </a:bodyPr>
          <a:lstStyle/>
          <a:p>
            <a:pPr marL="514350" lvl="0" indent="-514350">
              <a:buSzPct val="100000"/>
              <a:buAutoNum type="arabicPeriod"/>
            </a:pPr>
            <a:r>
              <a:rPr lang="es-ES" dirty="0">
                <a:solidFill>
                  <a:srgbClr val="1F3D87"/>
                </a:solidFill>
                <a:latin typeface="Segoe UI" panose="020B0502040204020203" pitchFamily="34"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Nociones básicas sobre la radiactividad y sus efectos en el ser humano y el medio ambiente.								Pág. 3</a:t>
            </a:r>
            <a:endParaRPr lang="es-ES" dirty="0">
              <a:solidFill>
                <a:srgbClr val="1F3D87"/>
              </a:solidFill>
              <a:latin typeface="Segoe UI" panose="020B0502040204020203" pitchFamily="34" charset="0"/>
              <a:cs typeface="Segoe UI" panose="020B0502040204020203" pitchFamily="34" charset="0"/>
            </a:endParaRPr>
          </a:p>
          <a:p>
            <a:pPr marL="514350" lvl="0" indent="-514350">
              <a:buSzPct val="100000"/>
              <a:buAutoNum type="arabicPeriod"/>
            </a:pPr>
            <a:endParaRPr lang="es-ES" dirty="0">
              <a:solidFill>
                <a:srgbClr val="1F3D87"/>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2. </a:t>
            </a:r>
            <a:r>
              <a:rPr lang="es-ES" dirty="0">
                <a:solidFill>
                  <a:srgbClr val="1F3D87"/>
                </a:solidFill>
                <a:latin typeface="Segoe UI" panose="020B0502040204020203"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Categorías de emergencia y sus consecuencias para la población y el medio ambiente.</a:t>
            </a:r>
            <a:r>
              <a:rPr lang="es-ES" u="dotted" dirty="0">
                <a:solidFill>
                  <a:srgbClr val="1F3D87"/>
                </a:solidFill>
                <a:latin typeface="Segoe UI" panose="020B0502040204020203"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									P</a:t>
            </a:r>
            <a:r>
              <a:rPr lang="es-ES" dirty="0">
                <a:solidFill>
                  <a:srgbClr val="1F3D87"/>
                </a:solidFill>
                <a:latin typeface="Segoe UI" panose="020B0502040204020203"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ág. 8</a:t>
            </a:r>
            <a:endParaRPr lang="es-ES" dirty="0">
              <a:solidFill>
                <a:srgbClr val="1F3D87"/>
              </a:solidFill>
              <a:latin typeface="Segoe UI" panose="020B0502040204020203" pitchFamily="34" charset="0"/>
              <a:cs typeface="Segoe UI" panose="020B0502040204020203" pitchFamily="34" charset="0"/>
            </a:endParaRPr>
          </a:p>
          <a:p>
            <a:pPr marL="0" lvl="0" indent="0">
              <a:buSzPct val="100000"/>
              <a:buNone/>
            </a:pPr>
            <a:endParaRPr lang="es-ES" dirty="0">
              <a:solidFill>
                <a:srgbClr val="1F3D87"/>
              </a:solidFill>
              <a:latin typeface="Segoe UI" panose="020B0502040204020203" pitchFamily="34" charset="0"/>
              <a:cs typeface="Segoe UI" panose="020B0502040204020203" pitchFamily="34" charset="0"/>
            </a:endParaRPr>
          </a:p>
          <a:p>
            <a:pPr marL="0" lvl="0" indent="0">
              <a:buSzPct val="100000"/>
              <a:buNone/>
            </a:pPr>
            <a:r>
              <a:rPr lang="es-ES" dirty="0">
                <a:solidFill>
                  <a:srgbClr val="1F3D87"/>
                </a:solidFill>
                <a:latin typeface="Segoe UI" panose="020B0502040204020203" pitchFamily="34" charset="0"/>
                <a:cs typeface="Segoe UI" panose="020B0502040204020203" pitchFamily="34" charset="0"/>
              </a:rPr>
              <a:t>3. </a:t>
            </a:r>
            <a:r>
              <a:rPr lang="es-ES" dirty="0">
                <a:solidFill>
                  <a:srgbClr val="1F3D87"/>
                </a:solidFill>
                <a:latin typeface="Segoe UI" panose="020B0502040204020203"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Medidas de emergencia previstas para alertar, proteger y socorrer a la población en caso de emergencia nuclear o radiológica.</a:t>
            </a:r>
            <a:r>
              <a:rPr lang="es-ES" u="dotted" dirty="0">
                <a:solidFill>
                  <a:srgbClr val="1F3D87"/>
                </a:solidFill>
                <a:latin typeface="Segoe UI" panose="020B0502040204020203"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			P</a:t>
            </a:r>
            <a:r>
              <a:rPr lang="es-ES" dirty="0">
                <a:solidFill>
                  <a:srgbClr val="1F3D87"/>
                </a:solidFill>
                <a:latin typeface="Segoe UI" panose="020B0502040204020203"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ág. 11</a:t>
            </a:r>
            <a:endParaRPr lang="es-ES" dirty="0">
              <a:solidFill>
                <a:srgbClr val="1F3D87"/>
              </a:solidFill>
              <a:latin typeface="Segoe UI" panose="020B0502040204020203" pitchFamily="34" charset="0"/>
              <a:cs typeface="Segoe UI" panose="020B0502040204020203" pitchFamily="34" charset="0"/>
            </a:endParaRPr>
          </a:p>
          <a:p>
            <a:pPr marL="0" lvl="0" indent="0">
              <a:buSzPct val="100000"/>
              <a:buNone/>
            </a:pPr>
            <a:endParaRPr lang="es-ES" dirty="0">
              <a:solidFill>
                <a:srgbClr val="1F3D87"/>
              </a:solidFill>
              <a:latin typeface="Segoe UI" panose="020B0502040204020203" pitchFamily="34" charset="0"/>
              <a:cs typeface="Segoe UI" panose="020B0502040204020203" pitchFamily="34" charset="0"/>
            </a:endParaRPr>
          </a:p>
          <a:p>
            <a:pPr marL="0" lvl="0" indent="0">
              <a:buSzPct val="100000"/>
              <a:buNone/>
            </a:pPr>
            <a:r>
              <a:rPr lang="es-ES" dirty="0">
                <a:solidFill>
                  <a:srgbClr val="1F3D87"/>
                </a:solidFill>
                <a:latin typeface="Segoe UI" panose="020B0502040204020203" pitchFamily="34" charset="0"/>
                <a:cs typeface="Segoe UI" panose="020B0502040204020203" pitchFamily="34" charset="0"/>
              </a:rPr>
              <a:t>4. </a:t>
            </a:r>
            <a:r>
              <a:rPr lang="es-ES" dirty="0">
                <a:solidFill>
                  <a:srgbClr val="1F3D87"/>
                </a:solidFill>
                <a:latin typeface="Segoe UI" panose="020B0502040204020203"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Información sobre el comportamiento de la población en caso de emergencia nuclear o radiológica.</a:t>
            </a:r>
            <a:r>
              <a:rPr lang="es-ES" u="dotted" dirty="0">
                <a:solidFill>
                  <a:srgbClr val="1F3D87"/>
                </a:solidFill>
                <a:latin typeface="Segoe UI" panose="020B0502040204020203"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							</a:t>
            </a:r>
            <a:r>
              <a:rPr lang="es-ES" dirty="0">
                <a:solidFill>
                  <a:srgbClr val="1F3D87"/>
                </a:solidFill>
                <a:latin typeface="Segoe UI" panose="020B0502040204020203"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Pág. 13</a:t>
            </a:r>
            <a:endParaRPr lang="es-ES" dirty="0">
              <a:solidFill>
                <a:srgbClr val="1F3D87"/>
              </a:solidFill>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595"/>
        </a:solidFill>
        <a:effectLst/>
      </p:bgPr>
    </p:bg>
    <p:spTree>
      <p:nvGrpSpPr>
        <p:cNvPr id="1" name=""/>
        <p:cNvGrpSpPr/>
        <p:nvPr/>
      </p:nvGrpSpPr>
      <p:grpSpPr>
        <a:xfrm>
          <a:off x="0" y="0"/>
          <a:ext cx="0" cy="0"/>
          <a:chOff x="0" y="0"/>
          <a:chExt cx="0" cy="0"/>
        </a:xfrm>
      </p:grpSpPr>
      <p:pic>
        <p:nvPicPr>
          <p:cNvPr id="4" name="Gráfico 7">
            <a:extLst>
              <a:ext uri="{FF2B5EF4-FFF2-40B4-BE49-F238E27FC236}">
                <a16:creationId xmlns:a16="http://schemas.microsoft.com/office/drawing/2014/main" id="{1B555E90-E53A-4B84-8D09-0C4D05A1C7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ACD45308-3941-89A4-36FA-5912F02339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94054" y="12687574"/>
            <a:ext cx="474582" cy="501959"/>
          </a:xfrm>
          <a:prstGeom prst="rect">
            <a:avLst/>
          </a:prstGeom>
          <a:noFill/>
          <a:ln cap="flat">
            <a:noFill/>
          </a:ln>
        </p:spPr>
      </p:pic>
      <p:sp>
        <p:nvSpPr>
          <p:cNvPr id="3" name="Título 5">
            <a:extLst>
              <a:ext uri="{FF2B5EF4-FFF2-40B4-BE49-F238E27FC236}">
                <a16:creationId xmlns:a16="http://schemas.microsoft.com/office/drawing/2014/main" id="{7696FEBF-F934-5130-B071-A9022AD0969A}"/>
              </a:ext>
            </a:extLst>
          </p:cNvPr>
          <p:cNvSpPr txBox="1"/>
          <p:nvPr/>
        </p:nvSpPr>
        <p:spPr>
          <a:xfrm>
            <a:off x="370331" y="3077660"/>
            <a:ext cx="16655797" cy="1878387"/>
          </a:xfrm>
          <a:prstGeom prst="rect">
            <a:avLst/>
          </a:prstGeom>
          <a:noFill/>
          <a:ln cap="flat">
            <a:noFill/>
          </a:ln>
        </p:spPr>
        <p:txBody>
          <a:bodyPr vert="horz" wrap="square" lIns="91440" tIns="45720" rIns="91440" bIns="45720" anchor="t" anchorCtr="0" compatLnSpc="1">
            <a:noAutofit/>
          </a:bodyPr>
          <a:lstStyle/>
          <a:p>
            <a:pPr marL="0" marR="0" lvl="0" indent="0" algn="l" defTabSz="18288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5400" b="0" i="0" u="none" strike="noStrike" kern="1200" cap="none" spc="0" baseline="0" dirty="0">
                <a:solidFill>
                  <a:srgbClr val="FFFFFF"/>
                </a:solidFill>
                <a:uFillTx/>
                <a:latin typeface="Segoe UI Semibold" pitchFamily="34"/>
                <a:cs typeface="Segoe UI Semibold" pitchFamily="34"/>
              </a:rPr>
              <a:t>Nociones básicas sobre la radiactividad y sus efectos en el ser humano y el medio ambiente</a:t>
            </a:r>
          </a:p>
        </p:txBody>
      </p:sp>
      <p:pic>
        <p:nvPicPr>
          <p:cNvPr id="9" name="Gráfico 9">
            <a:extLst>
              <a:ext uri="{FF2B5EF4-FFF2-40B4-BE49-F238E27FC236}">
                <a16:creationId xmlns:a16="http://schemas.microsoft.com/office/drawing/2014/main" id="{53C78D61-1A04-B856-8E68-03BBD585DB06}"/>
              </a:ext>
            </a:extLst>
          </p:cNvPr>
          <p:cNvPicPr>
            <a:picLocks noChangeAspect="1"/>
          </p:cNvPicPr>
          <p:nvPr/>
        </p:nvPicPr>
        <p:blipFill>
          <a:blip>
            <a:extLst>
              <a:ext uri="{96DAC541-7B7A-43D3-8B79-37D633B846F1}">
                <asvg:svgBlip xmlns:asvg="http://schemas.microsoft.com/office/drawing/2016/SVG/main" r:embed="rId4"/>
              </a:ext>
            </a:extLst>
          </a:blip>
          <a:srcRect l="-14" t="-10" r="-2" b="50064"/>
          <a:stretch>
            <a:fillRect/>
          </a:stretch>
        </p:blipFill>
        <p:spPr>
          <a:xfrm>
            <a:off x="10613998" y="6839995"/>
            <a:ext cx="13770004" cy="6876004"/>
          </a:xfrm>
          <a:prstGeom prst="rect">
            <a:avLst/>
          </a:prstGeom>
          <a:noFill/>
          <a:ln cap="flat">
            <a:noFill/>
          </a:ln>
        </p:spPr>
      </p:pic>
    </p:spTree>
    <p:extLst>
      <p:ext uri="{BB962C8B-B14F-4D97-AF65-F5344CB8AC3E}">
        <p14:creationId xmlns:p14="http://schemas.microsoft.com/office/powerpoint/2010/main" val="248834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71D02B0-49BA-3F2D-9F64-B10BFEB85869}"/>
              </a:ext>
            </a:extLst>
          </p:cNvPr>
          <p:cNvSpPr txBox="1">
            <a:spLocks noGrp="1"/>
          </p:cNvSpPr>
          <p:nvPr>
            <p:ph type="title"/>
          </p:nvPr>
        </p:nvSpPr>
        <p:spPr>
          <a:xfrm>
            <a:off x="587428" y="844576"/>
            <a:ext cx="17204436" cy="1995056"/>
          </a:xfrm>
        </p:spPr>
        <p:txBody>
          <a:bodyPr/>
          <a:lstStyle/>
          <a:p>
            <a:pPr lvl="0"/>
            <a:r>
              <a:rPr lang="es-ES" dirty="0"/>
              <a:t>Qué es la radiactividad y cómo se producen las radiaciones ionizantes</a:t>
            </a:r>
          </a:p>
        </p:txBody>
      </p:sp>
      <p:sp>
        <p:nvSpPr>
          <p:cNvPr id="7" name="Subtítulo 1">
            <a:extLst>
              <a:ext uri="{FF2B5EF4-FFF2-40B4-BE49-F238E27FC236}">
                <a16:creationId xmlns:a16="http://schemas.microsoft.com/office/drawing/2014/main" id="{D83FD73B-5805-44AE-61CF-6AE2EA7E90A8}"/>
              </a:ext>
            </a:extLst>
          </p:cNvPr>
          <p:cNvSpPr txBox="1">
            <a:spLocks noGrp="1"/>
          </p:cNvSpPr>
          <p:nvPr>
            <p:ph type="subTitle" sz="quarter" idx="4294967295"/>
          </p:nvPr>
        </p:nvSpPr>
        <p:spPr>
          <a:xfrm>
            <a:off x="587428" y="4275167"/>
            <a:ext cx="19218476" cy="5984401"/>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b="1" dirty="0">
                <a:solidFill>
                  <a:srgbClr val="003594"/>
                </a:solidFill>
                <a:latin typeface="Segoe UI" panose="020B0502040204020203" pitchFamily="34" charset="0"/>
                <a:cs typeface="Segoe UI" panose="020B0502040204020203" pitchFamily="34" charset="0"/>
              </a:rPr>
              <a:t>La radiactividad </a:t>
            </a:r>
            <a:r>
              <a:rPr lang="es-ES" dirty="0">
                <a:solidFill>
                  <a:srgbClr val="003594"/>
                </a:solidFill>
                <a:latin typeface="Segoe UI" panose="020B0502040204020203" pitchFamily="34" charset="0"/>
                <a:cs typeface="Segoe UI" panose="020B0502040204020203" pitchFamily="34" charset="0"/>
              </a:rPr>
              <a:t>es una propiedad natural de algunos materiales cuyos átomos tienen núcleos inestables. Al transformarse para alcanzar una mayor estabilidad, liberan energía en forma de </a:t>
            </a:r>
            <a:r>
              <a:rPr lang="es-ES" b="1" dirty="0">
                <a:solidFill>
                  <a:srgbClr val="003594"/>
                </a:solidFill>
                <a:latin typeface="Segoe UI" panose="020B0502040204020203" pitchFamily="34" charset="0"/>
                <a:cs typeface="Segoe UI" panose="020B0502040204020203" pitchFamily="34" charset="0"/>
              </a:rPr>
              <a:t>radiaciones ionizantes</a:t>
            </a:r>
            <a:r>
              <a:rPr lang="es-ES" dirty="0">
                <a:solidFill>
                  <a:srgbClr val="003594"/>
                </a:solidFill>
                <a:latin typeface="Segoe UI" panose="020B0502040204020203" pitchFamily="34" charset="0"/>
                <a:cs typeface="Segoe UI" panose="020B0502040204020203" pitchFamily="34" charset="0"/>
              </a:rPr>
              <a:t>, un proceso espontáneo llamado </a:t>
            </a:r>
            <a:r>
              <a:rPr lang="es-ES" b="1" dirty="0">
                <a:solidFill>
                  <a:srgbClr val="003594"/>
                </a:solidFill>
                <a:latin typeface="Segoe UI" panose="020B0502040204020203" pitchFamily="34" charset="0"/>
                <a:cs typeface="Segoe UI" panose="020B0502040204020203" pitchFamily="34" charset="0"/>
              </a:rPr>
              <a:t>desintegración radiactiva</a:t>
            </a:r>
            <a:r>
              <a:rPr lang="es-ES" dirty="0">
                <a:solidFill>
                  <a:srgbClr val="003594"/>
                </a:solidFill>
                <a:latin typeface="Segoe UI" panose="020B0502040204020203" pitchFamily="34" charset="0"/>
                <a:cs typeface="Segoe UI" panose="020B0502040204020203" pitchFamily="34" charset="0"/>
              </a:rPr>
              <a:t>. Estas radiaciones pueden ionizar la materia, lo que explica tanto sus aplicaciones útiles como sus posibles efectos sobre las personas y el medio ambiente.</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Las radiaciones ionizantes </a:t>
            </a:r>
            <a:r>
              <a:rPr lang="es-ES" b="1" dirty="0">
                <a:solidFill>
                  <a:srgbClr val="003594"/>
                </a:solidFill>
                <a:latin typeface="Segoe UI" panose="020B0502040204020203" pitchFamily="34" charset="0"/>
                <a:cs typeface="Segoe UI" panose="020B0502040204020203" pitchFamily="34" charset="0"/>
              </a:rPr>
              <a:t>no pueden detectarse con los sentidos</a:t>
            </a:r>
            <a:r>
              <a:rPr lang="es-ES" dirty="0">
                <a:solidFill>
                  <a:srgbClr val="003594"/>
                </a:solidFill>
                <a:latin typeface="Segoe UI" panose="020B0502040204020203" pitchFamily="34" charset="0"/>
                <a:cs typeface="Segoe UI" panose="020B0502040204020203" pitchFamily="34" charset="0"/>
              </a:rPr>
              <a:t>, por lo que requieren equipos específicos para su medición. Todas las personas están expuestas de manera continua a la </a:t>
            </a:r>
            <a:r>
              <a:rPr lang="es-ES" b="1" dirty="0">
                <a:solidFill>
                  <a:srgbClr val="003594"/>
                </a:solidFill>
                <a:latin typeface="Segoe UI" panose="020B0502040204020203" pitchFamily="34" charset="0"/>
                <a:cs typeface="Segoe UI" panose="020B0502040204020203" pitchFamily="34" charset="0"/>
              </a:rPr>
              <a:t>radiación natural de fondo</a:t>
            </a:r>
            <a:r>
              <a:rPr lang="es-ES" dirty="0">
                <a:solidFill>
                  <a:srgbClr val="003594"/>
                </a:solidFill>
                <a:latin typeface="Segoe UI" panose="020B0502040204020203" pitchFamily="34" charset="0"/>
                <a:cs typeface="Segoe UI" panose="020B0502040204020203" pitchFamily="34" charset="0"/>
              </a:rPr>
              <a:t>, procedente del entorno y de ciertos alimentos, a la que pueden sumarse fuentes artificiales en ámbitos médicos, industriales o científicos.</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El riesgo asociado a la radiación no depende solo de su existencia, sino del </a:t>
            </a:r>
            <a:r>
              <a:rPr lang="es-ES" b="1" dirty="0">
                <a:solidFill>
                  <a:srgbClr val="003594"/>
                </a:solidFill>
                <a:latin typeface="Segoe UI" panose="020B0502040204020203" pitchFamily="34" charset="0"/>
                <a:cs typeface="Segoe UI" panose="020B0502040204020203" pitchFamily="34" charset="0"/>
              </a:rPr>
              <a:t>tipo de radiación, su energía, el tiempo de exposición y la dosis absorbida</a:t>
            </a:r>
            <a:r>
              <a:rPr lang="es-ES" dirty="0">
                <a:solidFill>
                  <a:srgbClr val="003594"/>
                </a:solidFill>
                <a:latin typeface="Segoe UI" panose="020B0502040204020203" pitchFamily="34" charset="0"/>
                <a:cs typeface="Segoe UI" panose="020B0502040204020203" pitchFamily="34" charset="0"/>
              </a:rPr>
              <a:t>. Conocer estas características permite comprender cómo se evalúan los riesgos y por qué existen planes y procedimientos específicos para garantizar la seguridad de las personas y del entorno.</a:t>
            </a:r>
          </a:p>
        </p:txBody>
      </p:sp>
      <p:pic>
        <p:nvPicPr>
          <p:cNvPr id="11" name="Imagen 10">
            <a:extLst>
              <a:ext uri="{FF2B5EF4-FFF2-40B4-BE49-F238E27FC236}">
                <a16:creationId xmlns:a16="http://schemas.microsoft.com/office/drawing/2014/main" id="{B856E845-5095-8949-BEE2-8FE6ED09E7FF}"/>
              </a:ext>
            </a:extLst>
          </p:cNvPr>
          <p:cNvPicPr>
            <a:picLocks noChangeAspect="1"/>
          </p:cNvPicPr>
          <p:nvPr/>
        </p:nvPicPr>
        <p:blipFill>
          <a:blip r:embed="rId2"/>
          <a:stretch>
            <a:fillRect/>
          </a:stretch>
        </p:blipFill>
        <p:spPr>
          <a:xfrm>
            <a:off x="19805904" y="4434806"/>
            <a:ext cx="2181225" cy="2181225"/>
          </a:xfrm>
          <a:prstGeom prst="rect">
            <a:avLst/>
          </a:prstGeom>
        </p:spPr>
      </p:pic>
      <p:pic>
        <p:nvPicPr>
          <p:cNvPr id="13" name="Imagen 12">
            <a:extLst>
              <a:ext uri="{FF2B5EF4-FFF2-40B4-BE49-F238E27FC236}">
                <a16:creationId xmlns:a16="http://schemas.microsoft.com/office/drawing/2014/main" id="{768DE56B-944A-26A2-8B96-E30F3A7C612F}"/>
              </a:ext>
            </a:extLst>
          </p:cNvPr>
          <p:cNvPicPr>
            <a:picLocks noChangeAspect="1"/>
          </p:cNvPicPr>
          <p:nvPr/>
        </p:nvPicPr>
        <p:blipFill>
          <a:blip r:embed="rId3"/>
          <a:stretch>
            <a:fillRect/>
          </a:stretch>
        </p:blipFill>
        <p:spPr>
          <a:xfrm>
            <a:off x="21987129" y="1749019"/>
            <a:ext cx="2181225" cy="21812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908D-4909-AF3A-BF98-54ECD922E136}"/>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1AC94FB1-C561-DACF-2D2E-ED0038BFC6D1}"/>
              </a:ext>
            </a:extLst>
          </p:cNvPr>
          <p:cNvSpPr txBox="1">
            <a:spLocks noGrp="1"/>
          </p:cNvSpPr>
          <p:nvPr>
            <p:ph type="title"/>
          </p:nvPr>
        </p:nvSpPr>
        <p:spPr>
          <a:xfrm>
            <a:off x="587428" y="844576"/>
            <a:ext cx="17204436" cy="1995056"/>
          </a:xfrm>
        </p:spPr>
        <p:txBody>
          <a:bodyPr/>
          <a:lstStyle/>
          <a:p>
            <a:pPr lvl="0"/>
            <a:r>
              <a:rPr lang="es-ES" dirty="0"/>
              <a:t>Tipos de radiación ionizante y sus características</a:t>
            </a:r>
          </a:p>
        </p:txBody>
      </p:sp>
      <p:sp>
        <p:nvSpPr>
          <p:cNvPr id="7" name="Subtítulo 1">
            <a:extLst>
              <a:ext uri="{FF2B5EF4-FFF2-40B4-BE49-F238E27FC236}">
                <a16:creationId xmlns:a16="http://schemas.microsoft.com/office/drawing/2014/main" id="{96707006-721F-13EE-744F-89BEAD38FC3A}"/>
              </a:ext>
            </a:extLst>
          </p:cNvPr>
          <p:cNvSpPr txBox="1">
            <a:spLocks noGrp="1"/>
          </p:cNvSpPr>
          <p:nvPr>
            <p:ph type="subTitle" sz="quarter" idx="4294967295"/>
          </p:nvPr>
        </p:nvSpPr>
        <p:spPr>
          <a:xfrm>
            <a:off x="587428" y="3397343"/>
            <a:ext cx="19218476" cy="7831489"/>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dirty="0">
                <a:solidFill>
                  <a:srgbClr val="003594"/>
                </a:solidFill>
                <a:latin typeface="Segoe UI" panose="020B0502040204020203" pitchFamily="34" charset="0"/>
                <a:cs typeface="Segoe UI" panose="020B0502040204020203" pitchFamily="34" charset="0"/>
              </a:rPr>
              <a:t>Las </a:t>
            </a:r>
            <a:r>
              <a:rPr lang="es-ES" b="1" dirty="0">
                <a:solidFill>
                  <a:srgbClr val="003594"/>
                </a:solidFill>
                <a:latin typeface="Segoe UI" panose="020B0502040204020203" pitchFamily="34" charset="0"/>
                <a:cs typeface="Segoe UI" panose="020B0502040204020203" pitchFamily="34" charset="0"/>
              </a:rPr>
              <a:t>radiaciones ionizantes</a:t>
            </a:r>
            <a:r>
              <a:rPr lang="es-ES" dirty="0">
                <a:solidFill>
                  <a:srgbClr val="003594"/>
                </a:solidFill>
                <a:latin typeface="Segoe UI" panose="020B0502040204020203" pitchFamily="34" charset="0"/>
                <a:cs typeface="Segoe UI" panose="020B0502040204020203" pitchFamily="34" charset="0"/>
              </a:rPr>
              <a:t> se clasifican en </a:t>
            </a:r>
            <a:r>
              <a:rPr lang="es-ES" b="1" dirty="0">
                <a:solidFill>
                  <a:srgbClr val="003594"/>
                </a:solidFill>
                <a:latin typeface="Segoe UI" panose="020B0502040204020203" pitchFamily="34" charset="0"/>
                <a:cs typeface="Segoe UI" panose="020B0502040204020203" pitchFamily="34" charset="0"/>
              </a:rPr>
              <a:t>alfa, beta y gamma</a:t>
            </a:r>
            <a:r>
              <a:rPr lang="es-ES" dirty="0">
                <a:solidFill>
                  <a:srgbClr val="003594"/>
                </a:solidFill>
                <a:latin typeface="Segoe UI" panose="020B0502040204020203" pitchFamily="34" charset="0"/>
                <a:cs typeface="Segoe UI" panose="020B0502040204020203" pitchFamily="34" charset="0"/>
              </a:rPr>
              <a:t>, y se diferencian por su naturaleza física, su energía y su </a:t>
            </a:r>
            <a:r>
              <a:rPr lang="es-ES" b="1" dirty="0">
                <a:solidFill>
                  <a:srgbClr val="003594"/>
                </a:solidFill>
                <a:latin typeface="Segoe UI" panose="020B0502040204020203" pitchFamily="34" charset="0"/>
                <a:cs typeface="Segoe UI" panose="020B0502040204020203" pitchFamily="34" charset="0"/>
              </a:rPr>
              <a:t>poder de penetración</a:t>
            </a:r>
            <a:r>
              <a:rPr lang="es-ES" dirty="0">
                <a:solidFill>
                  <a:srgbClr val="003594"/>
                </a:solidFill>
                <a:latin typeface="Segoe UI" panose="020B0502040204020203" pitchFamily="34" charset="0"/>
                <a:cs typeface="Segoe UI" panose="020B0502040204020203" pitchFamily="34" charset="0"/>
              </a:rPr>
              <a:t>, lo que determina su comportamiento y sus posibles efectos sobre las personas.</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La </a:t>
            </a:r>
            <a:r>
              <a:rPr lang="es-ES" b="1" dirty="0">
                <a:solidFill>
                  <a:srgbClr val="003594"/>
                </a:solidFill>
                <a:latin typeface="Segoe UI" panose="020B0502040204020203" pitchFamily="34" charset="0"/>
                <a:cs typeface="Segoe UI" panose="020B0502040204020203" pitchFamily="34" charset="0"/>
              </a:rPr>
              <a:t>radiación alfa </a:t>
            </a:r>
            <a:r>
              <a:rPr lang="es-ES" dirty="0">
                <a:solidFill>
                  <a:srgbClr val="003594"/>
                </a:solidFill>
                <a:latin typeface="Segoe UI" panose="020B0502040204020203" pitchFamily="34" charset="0"/>
                <a:cs typeface="Segoe UI" panose="020B0502040204020203" pitchFamily="34" charset="0"/>
              </a:rPr>
              <a:t>tiene un poder de penetración muy bajo y se detiene con papel o con la piel superficial, por lo que solo resulta peligrosa si el material radiactivo entra en el organismo.</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La </a:t>
            </a:r>
            <a:r>
              <a:rPr lang="es-ES" b="1" dirty="0">
                <a:solidFill>
                  <a:srgbClr val="003594"/>
                </a:solidFill>
                <a:latin typeface="Segoe UI" panose="020B0502040204020203" pitchFamily="34" charset="0"/>
                <a:cs typeface="Segoe UI" panose="020B0502040204020203" pitchFamily="34" charset="0"/>
              </a:rPr>
              <a:t>radiación beta </a:t>
            </a:r>
            <a:r>
              <a:rPr lang="es-ES" dirty="0">
                <a:solidFill>
                  <a:srgbClr val="003594"/>
                </a:solidFill>
                <a:latin typeface="Segoe UI" panose="020B0502040204020203" pitchFamily="34" charset="0"/>
                <a:cs typeface="Segoe UI" panose="020B0502040204020203" pitchFamily="34" charset="0"/>
              </a:rPr>
              <a:t>presenta una penetración intermedia: atraviesa el papel, pero se detiene con aluminio y puede afectar a los tejidos en caso de contacto o incorporación al cuerpo.</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La </a:t>
            </a:r>
            <a:r>
              <a:rPr lang="es-ES" b="1" dirty="0">
                <a:solidFill>
                  <a:srgbClr val="003594"/>
                </a:solidFill>
                <a:latin typeface="Segoe UI" panose="020B0502040204020203" pitchFamily="34" charset="0"/>
                <a:cs typeface="Segoe UI" panose="020B0502040204020203" pitchFamily="34" charset="0"/>
              </a:rPr>
              <a:t>radiación gamma </a:t>
            </a:r>
            <a:r>
              <a:rPr lang="es-ES" dirty="0">
                <a:solidFill>
                  <a:srgbClr val="003594"/>
                </a:solidFill>
                <a:latin typeface="Segoe UI" panose="020B0502040204020203" pitchFamily="34" charset="0"/>
                <a:cs typeface="Segoe UI" panose="020B0502040204020203" pitchFamily="34" charset="0"/>
              </a:rPr>
              <a:t>es muy energética y altamente penetrante, pudiendo atravesar materiales densos, por lo que requiere blindajes de hormigón o plomo y un control más estricto.</a:t>
            </a:r>
          </a:p>
          <a:p>
            <a:pPr marL="0" lvl="0" indent="0">
              <a:buSzPct val="100000"/>
              <a:buNone/>
            </a:pPr>
            <a:r>
              <a:rPr lang="es-ES" dirty="0">
                <a:solidFill>
                  <a:srgbClr val="003594"/>
                </a:solidFill>
                <a:latin typeface="Segoe UI" panose="020B0502040204020203" pitchFamily="34" charset="0"/>
                <a:cs typeface="Segoe UI" panose="020B0502040204020203" pitchFamily="34" charset="0"/>
              </a:rPr>
              <a:t>Comprender estas diferencias es fundamental para valorar correctamente los riesgos y aplicar las medidas de protección adecuadas en cada situación.</a:t>
            </a:r>
          </a:p>
        </p:txBody>
      </p:sp>
      <p:pic>
        <p:nvPicPr>
          <p:cNvPr id="9" name="Gráfico 8">
            <a:extLst>
              <a:ext uri="{FF2B5EF4-FFF2-40B4-BE49-F238E27FC236}">
                <a16:creationId xmlns:a16="http://schemas.microsoft.com/office/drawing/2014/main" id="{ED1EE3ED-8EE3-60D3-80B6-EC63875BA11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920678" y="1842104"/>
            <a:ext cx="2455744" cy="2455744"/>
          </a:xfrm>
          <a:prstGeom prst="rect">
            <a:avLst/>
          </a:prstGeom>
        </p:spPr>
      </p:pic>
    </p:spTree>
    <p:extLst>
      <p:ext uri="{BB962C8B-B14F-4D97-AF65-F5344CB8AC3E}">
        <p14:creationId xmlns:p14="http://schemas.microsoft.com/office/powerpoint/2010/main" val="4481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558C-01E7-1979-E6B1-BD5FFC3A75DD}"/>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AF2F821F-0401-0A48-BB53-DADF368C3717}"/>
              </a:ext>
            </a:extLst>
          </p:cNvPr>
          <p:cNvSpPr txBox="1">
            <a:spLocks noGrp="1"/>
          </p:cNvSpPr>
          <p:nvPr>
            <p:ph type="title"/>
          </p:nvPr>
        </p:nvSpPr>
        <p:spPr>
          <a:xfrm>
            <a:off x="587428" y="844576"/>
            <a:ext cx="17204436" cy="1995056"/>
          </a:xfrm>
        </p:spPr>
        <p:txBody>
          <a:bodyPr/>
          <a:lstStyle/>
          <a:p>
            <a:pPr lvl="0"/>
            <a:r>
              <a:rPr lang="es-ES" dirty="0"/>
              <a:t>Tipos de radiación ionizante y sus características</a:t>
            </a:r>
          </a:p>
        </p:txBody>
      </p:sp>
      <p:pic>
        <p:nvPicPr>
          <p:cNvPr id="8" name="Gráfico 7">
            <a:extLst>
              <a:ext uri="{FF2B5EF4-FFF2-40B4-BE49-F238E27FC236}">
                <a16:creationId xmlns:a16="http://schemas.microsoft.com/office/drawing/2014/main" id="{8D0233BD-ED6B-D83F-5927-1A70ED4AEC3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98472" y="3000216"/>
            <a:ext cx="16058007" cy="8484648"/>
          </a:xfrm>
          <a:prstGeom prst="rect">
            <a:avLst/>
          </a:prstGeom>
        </p:spPr>
      </p:pic>
    </p:spTree>
    <p:extLst>
      <p:ext uri="{BB962C8B-B14F-4D97-AF65-F5344CB8AC3E}">
        <p14:creationId xmlns:p14="http://schemas.microsoft.com/office/powerpoint/2010/main" val="179874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3E15-ADF4-AB7B-E4BB-18E46FC6E313}"/>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73CC85D7-F5CB-8E0B-9B09-198D70F31D89}"/>
              </a:ext>
            </a:extLst>
          </p:cNvPr>
          <p:cNvSpPr txBox="1">
            <a:spLocks noGrp="1"/>
          </p:cNvSpPr>
          <p:nvPr>
            <p:ph type="title"/>
          </p:nvPr>
        </p:nvSpPr>
        <p:spPr>
          <a:xfrm>
            <a:off x="587428" y="844576"/>
            <a:ext cx="17204436" cy="1995056"/>
          </a:xfrm>
        </p:spPr>
        <p:txBody>
          <a:bodyPr/>
          <a:lstStyle/>
          <a:p>
            <a:pPr lvl="0"/>
            <a:r>
              <a:rPr lang="es-ES" dirty="0"/>
              <a:t>Tipos de radiación ionizante y sus características</a:t>
            </a:r>
          </a:p>
        </p:txBody>
      </p:sp>
      <p:sp>
        <p:nvSpPr>
          <p:cNvPr id="7" name="Subtítulo 1">
            <a:extLst>
              <a:ext uri="{FF2B5EF4-FFF2-40B4-BE49-F238E27FC236}">
                <a16:creationId xmlns:a16="http://schemas.microsoft.com/office/drawing/2014/main" id="{2B6C1A62-7CD2-67A8-5FE2-D2BDDB101D7A}"/>
              </a:ext>
            </a:extLst>
          </p:cNvPr>
          <p:cNvSpPr txBox="1">
            <a:spLocks noGrp="1"/>
          </p:cNvSpPr>
          <p:nvPr>
            <p:ph type="subTitle" sz="quarter" idx="4294967295"/>
          </p:nvPr>
        </p:nvSpPr>
        <p:spPr>
          <a:xfrm>
            <a:off x="587428" y="3397343"/>
            <a:ext cx="19218476" cy="7831489"/>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dirty="0">
                <a:solidFill>
                  <a:srgbClr val="003594"/>
                </a:solidFill>
                <a:latin typeface="Segoe UI" panose="020B0502040204020203" pitchFamily="34" charset="0"/>
                <a:cs typeface="Segoe UI" panose="020B0502040204020203" pitchFamily="34" charset="0"/>
              </a:rPr>
              <a:t>Cuando las </a:t>
            </a:r>
            <a:r>
              <a:rPr lang="es-ES" b="1" dirty="0">
                <a:solidFill>
                  <a:srgbClr val="003594"/>
                </a:solidFill>
                <a:latin typeface="Segoe UI" panose="020B0502040204020203" pitchFamily="34" charset="0"/>
                <a:cs typeface="Segoe UI" panose="020B0502040204020203" pitchFamily="34" charset="0"/>
              </a:rPr>
              <a:t>radiaciones ionizantes </a:t>
            </a:r>
            <a:r>
              <a:rPr lang="es-ES" dirty="0">
                <a:solidFill>
                  <a:srgbClr val="003594"/>
                </a:solidFill>
                <a:latin typeface="Segoe UI" panose="020B0502040204020203" pitchFamily="34" charset="0"/>
                <a:cs typeface="Segoe UI" panose="020B0502040204020203" pitchFamily="34" charset="0"/>
              </a:rPr>
              <a:t>interactúan con los tejidos vivos pueden alterar las células y provocar efectos sobre la salud, que dependen de la </a:t>
            </a:r>
            <a:r>
              <a:rPr lang="es-ES" b="1" dirty="0">
                <a:solidFill>
                  <a:srgbClr val="003594"/>
                </a:solidFill>
                <a:latin typeface="Segoe UI" panose="020B0502040204020203" pitchFamily="34" charset="0"/>
                <a:cs typeface="Segoe UI" panose="020B0502040204020203" pitchFamily="34" charset="0"/>
              </a:rPr>
              <a:t>dosis recibida, el tipo de radiación y el tiempo de exposición</a:t>
            </a:r>
            <a:r>
              <a:rPr lang="es-ES" dirty="0">
                <a:solidFill>
                  <a:srgbClr val="003594"/>
                </a:solidFill>
                <a:latin typeface="Segoe UI" panose="020B0502040204020203" pitchFamily="34" charset="0"/>
                <a:cs typeface="Segoe UI" panose="020B0502040204020203" pitchFamily="34" charset="0"/>
              </a:rPr>
              <a:t>. Desde el punto de vista biológico se distinguen dos tipos de efectos:</a:t>
            </a:r>
          </a:p>
          <a:p>
            <a:pPr marL="0" lv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lvl="1">
              <a:buSzPct val="100000"/>
            </a:pPr>
            <a:r>
              <a:rPr lang="es-ES" sz="2800" dirty="0">
                <a:solidFill>
                  <a:srgbClr val="003594"/>
                </a:solidFill>
                <a:latin typeface="Segoe UI" panose="020B0502040204020203" pitchFamily="34" charset="0"/>
                <a:cs typeface="Segoe UI" panose="020B0502040204020203" pitchFamily="34" charset="0"/>
              </a:rPr>
              <a:t>Los </a:t>
            </a:r>
            <a:r>
              <a:rPr lang="es-ES" sz="2800" b="1" dirty="0">
                <a:solidFill>
                  <a:srgbClr val="003594"/>
                </a:solidFill>
                <a:latin typeface="Segoe UI" panose="020B0502040204020203" pitchFamily="34" charset="0"/>
                <a:cs typeface="Segoe UI" panose="020B0502040204020203" pitchFamily="34" charset="0"/>
              </a:rPr>
              <a:t>efectos inmediatos o deterministas </a:t>
            </a:r>
            <a:r>
              <a:rPr lang="es-ES" sz="2800" dirty="0">
                <a:solidFill>
                  <a:srgbClr val="003594"/>
                </a:solidFill>
                <a:latin typeface="Segoe UI" panose="020B0502040204020203" pitchFamily="34" charset="0"/>
                <a:cs typeface="Segoe UI" panose="020B0502040204020203" pitchFamily="34" charset="0"/>
              </a:rPr>
              <a:t>aparecen tras dosis elevadas, que superan una determinada dosis umbral en poco tiempo. Los tejidos más sensibles son la médula ósea, los órganos reproductores y los ojos. </a:t>
            </a:r>
          </a:p>
          <a:p>
            <a:pPr marL="457200" lvl="1" indent="0">
              <a:buSzPct val="100000"/>
              <a:buNone/>
            </a:pPr>
            <a:endParaRPr lang="es-ES" sz="2800" dirty="0">
              <a:solidFill>
                <a:srgbClr val="003594"/>
              </a:solidFill>
              <a:latin typeface="Segoe UI" panose="020B0502040204020203" pitchFamily="34" charset="0"/>
              <a:cs typeface="Segoe UI" panose="020B0502040204020203" pitchFamily="34" charset="0"/>
            </a:endParaRPr>
          </a:p>
          <a:p>
            <a:pPr lvl="1">
              <a:buSzPct val="100000"/>
            </a:pPr>
            <a:r>
              <a:rPr lang="es-ES" sz="2800" dirty="0">
                <a:solidFill>
                  <a:srgbClr val="003594"/>
                </a:solidFill>
                <a:latin typeface="Segoe UI" panose="020B0502040204020203" pitchFamily="34" charset="0"/>
                <a:cs typeface="Segoe UI" panose="020B0502040204020203" pitchFamily="34" charset="0"/>
              </a:rPr>
              <a:t>Los </a:t>
            </a:r>
            <a:r>
              <a:rPr lang="es-ES" sz="2800" b="1" dirty="0">
                <a:solidFill>
                  <a:srgbClr val="003594"/>
                </a:solidFill>
                <a:latin typeface="Segoe UI" panose="020B0502040204020203" pitchFamily="34" charset="0"/>
                <a:cs typeface="Segoe UI" panose="020B0502040204020203" pitchFamily="34" charset="0"/>
              </a:rPr>
              <a:t>efectos tardíos o estocásticos </a:t>
            </a:r>
            <a:r>
              <a:rPr lang="es-ES" sz="2800" dirty="0">
                <a:solidFill>
                  <a:srgbClr val="003594"/>
                </a:solidFill>
                <a:latin typeface="Segoe UI" panose="020B0502040204020203" pitchFamily="34" charset="0"/>
                <a:cs typeface="Segoe UI" panose="020B0502040204020203" pitchFamily="34" charset="0"/>
              </a:rPr>
              <a:t>pueden manifestarse años después, como determinados cánceres o alteraciones genéticas, sin una dosis umbral definida, aumentando su probabilidad de aparición con la dosis.</a:t>
            </a:r>
          </a:p>
          <a:p>
            <a:pPr marL="0" indent="0">
              <a:buSzPct val="100000"/>
              <a:buNone/>
            </a:pPr>
            <a:endParaRPr lang="es-ES" dirty="0">
              <a:solidFill>
                <a:srgbClr val="003594"/>
              </a:solidFill>
              <a:latin typeface="Segoe UI" panose="020B0502040204020203" pitchFamily="34" charset="0"/>
              <a:cs typeface="Segoe UI" panose="020B0502040204020203" pitchFamily="34" charset="0"/>
            </a:endParaRPr>
          </a:p>
          <a:p>
            <a:pPr marL="0" indent="0">
              <a:buSzPct val="100000"/>
              <a:buNone/>
            </a:pPr>
            <a:r>
              <a:rPr lang="es-ES" dirty="0">
                <a:solidFill>
                  <a:srgbClr val="003594"/>
                </a:solidFill>
                <a:latin typeface="Segoe UI" panose="020B0502040204020203" pitchFamily="34" charset="0"/>
                <a:cs typeface="Segoe UI" panose="020B0502040204020203" pitchFamily="34" charset="0"/>
              </a:rPr>
              <a:t>En el medio ambiente, la liberación de material radiactivo puede causar contaminación de aire, agua y suelos, temporal o persistente. Por ello, la planificación y el control de las instalaciones nucleares y radiológicas buscan prevenir estas liberaciones y minimizar cualquier impacto sobre las personas y el entorno.</a:t>
            </a:r>
          </a:p>
        </p:txBody>
      </p:sp>
      <p:pic>
        <p:nvPicPr>
          <p:cNvPr id="5" name="Imagen 4">
            <a:extLst>
              <a:ext uri="{FF2B5EF4-FFF2-40B4-BE49-F238E27FC236}">
                <a16:creationId xmlns:a16="http://schemas.microsoft.com/office/drawing/2014/main" id="{4C2EBA70-F0A0-4759-DD37-03DC12E1AA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21184702" y="3397343"/>
            <a:ext cx="2183432" cy="2187072"/>
          </a:xfrm>
          <a:prstGeom prst="rect">
            <a:avLst/>
          </a:prstGeom>
        </p:spPr>
      </p:pic>
    </p:spTree>
    <p:extLst>
      <p:ext uri="{BB962C8B-B14F-4D97-AF65-F5344CB8AC3E}">
        <p14:creationId xmlns:p14="http://schemas.microsoft.com/office/powerpoint/2010/main" val="153682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595"/>
        </a:solidFill>
        <a:effectLst/>
      </p:bgPr>
    </p:bg>
    <p:spTree>
      <p:nvGrpSpPr>
        <p:cNvPr id="1" name="">
          <a:extLst>
            <a:ext uri="{FF2B5EF4-FFF2-40B4-BE49-F238E27FC236}">
              <a16:creationId xmlns:a16="http://schemas.microsoft.com/office/drawing/2014/main" id="{FFEDC21B-FFBB-C452-1D79-E0B8E98DF7A5}"/>
            </a:ext>
          </a:extLst>
        </p:cNvPr>
        <p:cNvGrpSpPr/>
        <p:nvPr/>
      </p:nvGrpSpPr>
      <p:grpSpPr>
        <a:xfrm>
          <a:off x="0" y="0"/>
          <a:ext cx="0" cy="0"/>
          <a:chOff x="0" y="0"/>
          <a:chExt cx="0" cy="0"/>
        </a:xfrm>
      </p:grpSpPr>
      <p:pic>
        <p:nvPicPr>
          <p:cNvPr id="4" name="Gráfico 7">
            <a:extLst>
              <a:ext uri="{FF2B5EF4-FFF2-40B4-BE49-F238E27FC236}">
                <a16:creationId xmlns:a16="http://schemas.microsoft.com/office/drawing/2014/main" id="{7347375F-0C68-1083-F642-69E311FC5C2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7428" y="12562319"/>
            <a:ext cx="2809878" cy="752478"/>
          </a:xfrm>
          <a:prstGeom prst="rect">
            <a:avLst/>
          </a:prstGeom>
          <a:noFill/>
          <a:ln cap="flat">
            <a:noFill/>
          </a:ln>
        </p:spPr>
      </p:pic>
      <p:pic>
        <p:nvPicPr>
          <p:cNvPr id="5" name="Gráfico 11">
            <a:extLst>
              <a:ext uri="{FF2B5EF4-FFF2-40B4-BE49-F238E27FC236}">
                <a16:creationId xmlns:a16="http://schemas.microsoft.com/office/drawing/2014/main" id="{E333BFB8-5DF9-D3CE-C066-CCFC502BCA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94054" y="12687574"/>
            <a:ext cx="474582" cy="501959"/>
          </a:xfrm>
          <a:prstGeom prst="rect">
            <a:avLst/>
          </a:prstGeom>
          <a:noFill/>
          <a:ln cap="flat">
            <a:noFill/>
          </a:ln>
        </p:spPr>
      </p:pic>
      <p:sp>
        <p:nvSpPr>
          <p:cNvPr id="3" name="Título 5">
            <a:extLst>
              <a:ext uri="{FF2B5EF4-FFF2-40B4-BE49-F238E27FC236}">
                <a16:creationId xmlns:a16="http://schemas.microsoft.com/office/drawing/2014/main" id="{C968F3D2-9396-B1FD-BD5C-B83D8E1B887E}"/>
              </a:ext>
            </a:extLst>
          </p:cNvPr>
          <p:cNvSpPr txBox="1"/>
          <p:nvPr/>
        </p:nvSpPr>
        <p:spPr>
          <a:xfrm>
            <a:off x="370331" y="3077660"/>
            <a:ext cx="16655797" cy="1878387"/>
          </a:xfrm>
          <a:prstGeom prst="rect">
            <a:avLst/>
          </a:prstGeom>
          <a:noFill/>
          <a:ln cap="flat">
            <a:noFill/>
          </a:ln>
        </p:spPr>
        <p:txBody>
          <a:bodyPr vert="horz" wrap="square" lIns="91440" tIns="45720" rIns="91440" bIns="45720" anchor="t" anchorCtr="0" compatLnSpc="1">
            <a:noAutofit/>
          </a:bodyPr>
          <a:lstStyle/>
          <a:p>
            <a:pPr marL="0" marR="0" lvl="0" indent="0" algn="l" defTabSz="18288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5400" b="0" i="0" u="none" strike="noStrike" kern="1200" cap="none" spc="0" baseline="0" dirty="0">
                <a:solidFill>
                  <a:srgbClr val="FFFFFF"/>
                </a:solidFill>
                <a:uFillTx/>
                <a:latin typeface="Segoe UI Semibold" pitchFamily="34"/>
                <a:cs typeface="Segoe UI Semibold" pitchFamily="34"/>
              </a:rPr>
              <a:t>Categorías de emergencia y sus consecuencias para la población y el medio ambiente</a:t>
            </a:r>
          </a:p>
        </p:txBody>
      </p:sp>
      <p:pic>
        <p:nvPicPr>
          <p:cNvPr id="9" name="Gráfico 9">
            <a:extLst>
              <a:ext uri="{FF2B5EF4-FFF2-40B4-BE49-F238E27FC236}">
                <a16:creationId xmlns:a16="http://schemas.microsoft.com/office/drawing/2014/main" id="{05BFFCA3-1534-79D3-E532-9BC03795ABF6}"/>
              </a:ext>
            </a:extLst>
          </p:cNvPr>
          <p:cNvPicPr>
            <a:picLocks noChangeAspect="1"/>
          </p:cNvPicPr>
          <p:nvPr/>
        </p:nvPicPr>
        <p:blipFill>
          <a:blip>
            <a:extLst>
              <a:ext uri="{96DAC541-7B7A-43D3-8B79-37D633B846F1}">
                <asvg:svgBlip xmlns:asvg="http://schemas.microsoft.com/office/drawing/2016/SVG/main" r:embed="rId4"/>
              </a:ext>
            </a:extLst>
          </a:blip>
          <a:srcRect l="-14" t="-10" r="-2" b="50064"/>
          <a:stretch>
            <a:fillRect/>
          </a:stretch>
        </p:blipFill>
        <p:spPr>
          <a:xfrm>
            <a:off x="10613998" y="6839995"/>
            <a:ext cx="13770004" cy="6876004"/>
          </a:xfrm>
          <a:prstGeom prst="rect">
            <a:avLst/>
          </a:prstGeom>
          <a:noFill/>
          <a:ln cap="flat">
            <a:noFill/>
          </a:ln>
        </p:spPr>
      </p:pic>
    </p:spTree>
    <p:extLst>
      <p:ext uri="{BB962C8B-B14F-4D97-AF65-F5344CB8AC3E}">
        <p14:creationId xmlns:p14="http://schemas.microsoft.com/office/powerpoint/2010/main" val="187343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56F5-D47B-1543-7EEC-AE84356D54EE}"/>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7785CEB7-37A3-B6D7-699B-F4D44199FA42}"/>
              </a:ext>
            </a:extLst>
          </p:cNvPr>
          <p:cNvSpPr txBox="1">
            <a:spLocks noGrp="1"/>
          </p:cNvSpPr>
          <p:nvPr>
            <p:ph type="title"/>
          </p:nvPr>
        </p:nvSpPr>
        <p:spPr>
          <a:xfrm>
            <a:off x="587428" y="844576"/>
            <a:ext cx="17204436" cy="1995056"/>
          </a:xfrm>
        </p:spPr>
        <p:txBody>
          <a:bodyPr/>
          <a:lstStyle/>
          <a:p>
            <a:pPr lvl="0"/>
            <a:r>
              <a:rPr lang="es-ES" dirty="0"/>
              <a:t>Clasificación de emergencias nucleares</a:t>
            </a:r>
          </a:p>
        </p:txBody>
      </p:sp>
      <p:sp>
        <p:nvSpPr>
          <p:cNvPr id="7" name="Subtítulo 1">
            <a:extLst>
              <a:ext uri="{FF2B5EF4-FFF2-40B4-BE49-F238E27FC236}">
                <a16:creationId xmlns:a16="http://schemas.microsoft.com/office/drawing/2014/main" id="{B80AF178-270A-E39F-984F-35E78180C9AB}"/>
              </a:ext>
            </a:extLst>
          </p:cNvPr>
          <p:cNvSpPr txBox="1">
            <a:spLocks noGrp="1"/>
          </p:cNvSpPr>
          <p:nvPr>
            <p:ph type="subTitle" sz="quarter" idx="4294967295"/>
          </p:nvPr>
        </p:nvSpPr>
        <p:spPr>
          <a:xfrm>
            <a:off x="587428" y="2798831"/>
            <a:ext cx="19218476" cy="7831489"/>
          </a:xfrm>
          <a:prstGeom prst="rect">
            <a:avLst/>
          </a:prstGeom>
          <a:noFill/>
          <a:ln>
            <a:noFill/>
          </a:ln>
        </p:spPr>
        <p:txBody>
          <a:bodyPr vert="horz" wrap="square" lIns="91440" tIns="45720" rIns="91440" bIns="45720" anchor="t" anchorCtr="0" compatLnSpc="1">
            <a:noAutofit/>
          </a:bodyPr>
          <a:lstStyle/>
          <a:p>
            <a:pPr marL="0" lvl="0" indent="0">
              <a:buSzPct val="100000"/>
              <a:buNone/>
            </a:pPr>
            <a:r>
              <a:rPr lang="es-ES" dirty="0">
                <a:solidFill>
                  <a:srgbClr val="003594"/>
                </a:solidFill>
                <a:latin typeface="Segoe UI" panose="020B0502040204020203" pitchFamily="34" charset="0"/>
                <a:cs typeface="Segoe UI" panose="020B0502040204020203" pitchFamily="34" charset="0"/>
              </a:rPr>
              <a:t>Los accidentes previsibles en las instalaciones nucleares se clasifican, según el Plan Básico de Emergencia Nuclear (PLABEN) en </a:t>
            </a:r>
            <a:r>
              <a:rPr lang="es-ES" b="1" dirty="0">
                <a:solidFill>
                  <a:srgbClr val="003594"/>
                </a:solidFill>
                <a:latin typeface="Segoe UI" panose="020B0502040204020203" pitchFamily="34" charset="0"/>
                <a:cs typeface="Segoe UI" panose="020B0502040204020203" pitchFamily="34" charset="0"/>
              </a:rPr>
              <a:t>cuatro categorías (I a IV) </a:t>
            </a:r>
            <a:r>
              <a:rPr lang="es-ES" dirty="0">
                <a:solidFill>
                  <a:srgbClr val="003594"/>
                </a:solidFill>
                <a:latin typeface="Segoe UI" panose="020B0502040204020203" pitchFamily="34" charset="0"/>
                <a:cs typeface="Segoe UI" panose="020B0502040204020203" pitchFamily="34" charset="0"/>
              </a:rPr>
              <a:t>según su gravedad y la posible liberación de material radiactivo. Esta clasificación se realiza en el </a:t>
            </a:r>
            <a:r>
              <a:rPr lang="es-ES" b="1" dirty="0">
                <a:solidFill>
                  <a:srgbClr val="003594"/>
                </a:solidFill>
                <a:latin typeface="Segoe UI" panose="020B0502040204020203" pitchFamily="34" charset="0"/>
                <a:cs typeface="Segoe UI" panose="020B0502040204020203" pitchFamily="34" charset="0"/>
              </a:rPr>
              <a:t>Plan de Emergencia Interior (PEI) </a:t>
            </a:r>
            <a:r>
              <a:rPr lang="es-ES" dirty="0">
                <a:solidFill>
                  <a:srgbClr val="003594"/>
                </a:solidFill>
                <a:latin typeface="Segoe UI" panose="020B0502040204020203" pitchFamily="34" charset="0"/>
                <a:cs typeface="Segoe UI" panose="020B0502040204020203" pitchFamily="34" charset="0"/>
              </a:rPr>
              <a:t>de cada instalación, de acuerdo con su estudio de seguridad, y se comunica a las autoridades competentes junto con una evaluación inicial del suceso.</a:t>
            </a:r>
          </a:p>
        </p:txBody>
      </p:sp>
      <p:graphicFrame>
        <p:nvGraphicFramePr>
          <p:cNvPr id="6" name="Content Placeholder 4">
            <a:extLst>
              <a:ext uri="{FF2B5EF4-FFF2-40B4-BE49-F238E27FC236}">
                <a16:creationId xmlns:a16="http://schemas.microsoft.com/office/drawing/2014/main" id="{CCB9ACAB-D150-2090-0FF8-D0FD32BD87F5}"/>
              </a:ext>
            </a:extLst>
          </p:cNvPr>
          <p:cNvGraphicFramePr>
            <a:graphicFrameLocks/>
          </p:cNvGraphicFramePr>
          <p:nvPr>
            <p:extLst>
              <p:ext uri="{D42A27DB-BD31-4B8C-83A1-F6EECF244321}">
                <p14:modId xmlns:p14="http://schemas.microsoft.com/office/powerpoint/2010/main" val="3961348413"/>
              </p:ext>
            </p:extLst>
          </p:nvPr>
        </p:nvGraphicFramePr>
        <p:xfrm>
          <a:off x="1015866" y="4702446"/>
          <a:ext cx="16961238" cy="7056736"/>
        </p:xfrm>
        <a:graphic>
          <a:graphicData uri="http://schemas.openxmlformats.org/drawingml/2006/table">
            <a:tbl>
              <a:tblPr firstRow="1" bandRow="1">
                <a:noFill/>
                <a:tableStyleId>{5C22544A-7EE6-4342-B048-85BDC9FD1C3A}</a:tableStyleId>
              </a:tblPr>
              <a:tblGrid>
                <a:gridCol w="4349084">
                  <a:extLst>
                    <a:ext uri="{9D8B030D-6E8A-4147-A177-3AD203B41FA5}">
                      <a16:colId xmlns:a16="http://schemas.microsoft.com/office/drawing/2014/main" val="2642680590"/>
                    </a:ext>
                  </a:extLst>
                </a:gridCol>
                <a:gridCol w="6560979">
                  <a:extLst>
                    <a:ext uri="{9D8B030D-6E8A-4147-A177-3AD203B41FA5}">
                      <a16:colId xmlns:a16="http://schemas.microsoft.com/office/drawing/2014/main" val="1381036510"/>
                    </a:ext>
                  </a:extLst>
                </a:gridCol>
                <a:gridCol w="6051175">
                  <a:extLst>
                    <a:ext uri="{9D8B030D-6E8A-4147-A177-3AD203B41FA5}">
                      <a16:colId xmlns:a16="http://schemas.microsoft.com/office/drawing/2014/main" val="3981429502"/>
                    </a:ext>
                  </a:extLst>
                </a:gridCol>
              </a:tblGrid>
              <a:tr h="1346417">
                <a:tc>
                  <a:txBody>
                    <a:bodyPr/>
                    <a:lstStyle/>
                    <a:p>
                      <a:pPr>
                        <a:buNone/>
                      </a:pPr>
                      <a:r>
                        <a:rPr lang="es-ES" sz="2800" b="1" cap="all" spc="150" noProof="0" dirty="0">
                          <a:solidFill>
                            <a:schemeClr val="tx1"/>
                          </a:solidFill>
                          <a:latin typeface="Segoe UI" panose="020B0502040204020203" pitchFamily="34" charset="0"/>
                          <a:cs typeface="Segoe UI" panose="020B0502040204020203" pitchFamily="34" charset="0"/>
                        </a:rPr>
                        <a:t>Categoría PLABEN</a:t>
                      </a:r>
                    </a:p>
                  </a:txBody>
                  <a:tcPr marL="129976" marR="129976" marT="129976" marB="129976"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2800" b="1" cap="all" spc="150" noProof="0" dirty="0">
                          <a:solidFill>
                            <a:schemeClr val="tx1"/>
                          </a:solidFill>
                          <a:latin typeface="Segoe UI" panose="020B0502040204020203" pitchFamily="34" charset="0"/>
                          <a:cs typeface="Segoe UI" panose="020B0502040204020203" pitchFamily="34" charset="0"/>
                        </a:rPr>
                        <a:t>Descripción</a:t>
                      </a:r>
                    </a:p>
                  </a:txBody>
                  <a:tcPr marL="129976" marR="129976" marT="129976" marB="129976"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2800" b="1" cap="all" spc="150" noProof="0" dirty="0">
                          <a:solidFill>
                            <a:schemeClr val="tx1"/>
                          </a:solidFill>
                          <a:latin typeface="Segoe UI" panose="020B0502040204020203" pitchFamily="34" charset="0"/>
                          <a:cs typeface="Segoe UI" panose="020B0502040204020203" pitchFamily="34" charset="0"/>
                        </a:rPr>
                        <a:t>Implicaciones generales</a:t>
                      </a:r>
                    </a:p>
                  </a:txBody>
                  <a:tcPr marL="129976" marR="129976" marT="129976" marB="129976"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3051944883"/>
                  </a:ext>
                </a:extLst>
              </a:tr>
              <a:tr h="1319036">
                <a:tc>
                  <a:txBody>
                    <a:bodyPr/>
                    <a:lstStyle/>
                    <a:p>
                      <a:pPr>
                        <a:buNone/>
                      </a:pPr>
                      <a:r>
                        <a:rPr lang="es-ES" sz="2800" b="1" cap="none" spc="0" noProof="0" dirty="0">
                          <a:solidFill>
                            <a:schemeClr val="tx1"/>
                          </a:solidFill>
                          <a:latin typeface="Segoe UI" panose="020B0502040204020203" pitchFamily="34" charset="0"/>
                          <a:cs typeface="Segoe UI" panose="020B0502040204020203" pitchFamily="34" charset="0"/>
                        </a:rPr>
                        <a:t>I</a:t>
                      </a:r>
                    </a:p>
                  </a:txBody>
                  <a:tcPr marL="129976" marR="129976" marT="129976" marB="129976"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s-ES" sz="2800" cap="none" spc="0" noProof="0" dirty="0">
                          <a:solidFill>
                            <a:schemeClr val="tx1"/>
                          </a:solidFill>
                          <a:latin typeface="Segoe UI" panose="020B0502040204020203" pitchFamily="34" charset="0"/>
                          <a:cs typeface="Segoe UI" panose="020B0502040204020203" pitchFamily="34" charset="0"/>
                        </a:rPr>
                        <a:t>No producen liberación de material radiactivo</a:t>
                      </a:r>
                    </a:p>
                  </a:txBody>
                  <a:tcPr marL="129976" marR="129976" marT="129976" marB="129976"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round/>
                      <a:headEnd type="none" w="med" len="med"/>
                      <a:tailEnd type="none" w="med" len="med"/>
                    </a:lnB>
                    <a:noFill/>
                  </a:tcPr>
                </a:tc>
                <a:tc>
                  <a:txBody>
                    <a:bodyPr/>
                    <a:lstStyle/>
                    <a:p>
                      <a:pPr>
                        <a:buNone/>
                      </a:pPr>
                      <a:r>
                        <a:rPr lang="es-ES" sz="2800" cap="none" spc="0" noProof="0" dirty="0">
                          <a:solidFill>
                            <a:schemeClr val="tx1"/>
                          </a:solidFill>
                          <a:latin typeface="Segoe UI" panose="020B0502040204020203" pitchFamily="34" charset="0"/>
                          <a:cs typeface="Segoe UI" panose="020B0502040204020203" pitchFamily="34" charset="0"/>
                        </a:rPr>
                        <a:t>No requieren medidas de protección en el exterior.</a:t>
                      </a:r>
                    </a:p>
                  </a:txBody>
                  <a:tcPr marL="129976" marR="129976" marT="129976" marB="129976"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229683"/>
                  </a:ext>
                </a:extLst>
              </a:tr>
              <a:tr h="2558849">
                <a:tc>
                  <a:txBody>
                    <a:bodyPr/>
                    <a:lstStyle/>
                    <a:p>
                      <a:pPr>
                        <a:buNone/>
                      </a:pPr>
                      <a:r>
                        <a:rPr lang="es-ES" sz="2800" b="1" cap="none" spc="0" noProof="0" dirty="0">
                          <a:solidFill>
                            <a:schemeClr val="tx1"/>
                          </a:solidFill>
                          <a:latin typeface="Segoe UI" panose="020B0502040204020203" pitchFamily="34" charset="0"/>
                          <a:cs typeface="Segoe UI" panose="020B0502040204020203" pitchFamily="34" charset="0"/>
                        </a:rPr>
                        <a:t>II y III</a:t>
                      </a:r>
                    </a:p>
                  </a:txBody>
                  <a:tcPr marL="129976" marR="129976" marT="129976" marB="12997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2800" cap="none" spc="0" noProof="0" dirty="0">
                          <a:solidFill>
                            <a:schemeClr val="tx1"/>
                          </a:solidFill>
                          <a:latin typeface="Segoe UI" panose="020B0502040204020203" pitchFamily="34" charset="0"/>
                          <a:cs typeface="Segoe UI" panose="020B0502040204020203" pitchFamily="34" charset="0"/>
                        </a:rPr>
                        <a:t>Pueden dar lugar a liberación limitada de material radiactivo sin consecuencias en el exterior</a:t>
                      </a:r>
                    </a:p>
                  </a:txBody>
                  <a:tcPr marL="129976" marR="129976" marT="129976" marB="12997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cap="none" spc="0" noProof="0" dirty="0">
                          <a:solidFill>
                            <a:schemeClr val="tx1"/>
                          </a:solidFill>
                          <a:latin typeface="Segoe UI" panose="020B0502040204020203" pitchFamily="34" charset="0"/>
                          <a:cs typeface="Segoe UI" panose="020B0502040204020203" pitchFamily="34" charset="0"/>
                        </a:rPr>
                        <a:t>No requieren medidas de protección en el exterior. Aconsejable establecer medidas preventivas y de coordinación.</a:t>
                      </a:r>
                    </a:p>
                  </a:txBody>
                  <a:tcPr marL="129976" marR="129976" marT="129976" marB="12997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92359727"/>
                  </a:ext>
                </a:extLst>
              </a:tr>
              <a:tr h="1832434">
                <a:tc>
                  <a:txBody>
                    <a:bodyPr/>
                    <a:lstStyle/>
                    <a:p>
                      <a:pPr>
                        <a:buNone/>
                      </a:pPr>
                      <a:r>
                        <a:rPr lang="es-ES" sz="2800" b="1" cap="none" spc="0" noProof="0" dirty="0">
                          <a:solidFill>
                            <a:schemeClr val="tx1"/>
                          </a:solidFill>
                          <a:latin typeface="Segoe UI" panose="020B0502040204020203" pitchFamily="34" charset="0"/>
                          <a:cs typeface="Segoe UI" panose="020B0502040204020203" pitchFamily="34" charset="0"/>
                        </a:rPr>
                        <a:t>IV</a:t>
                      </a:r>
                    </a:p>
                  </a:txBody>
                  <a:tcPr marL="129976" marR="129976" marT="129976" marB="12997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9050" cap="flat" cmpd="sng" algn="ctr">
                      <a:solidFill>
                        <a:schemeClr val="accent1"/>
                      </a:solidFill>
                      <a:prstDash val="solid"/>
                    </a:lnB>
                    <a:noFill/>
                  </a:tcPr>
                </a:tc>
                <a:tc>
                  <a:txBody>
                    <a:bodyPr/>
                    <a:lstStyle/>
                    <a:p>
                      <a:pPr>
                        <a:buNone/>
                      </a:pPr>
                      <a:r>
                        <a:rPr lang="es-ES" sz="2800" b="0" cap="none" spc="0" noProof="0" dirty="0">
                          <a:solidFill>
                            <a:schemeClr val="tx1"/>
                          </a:solidFill>
                          <a:latin typeface="Segoe UI" panose="020B0502040204020203" pitchFamily="34" charset="0"/>
                          <a:cs typeface="Segoe UI" panose="020B0502040204020203" pitchFamily="34" charset="0"/>
                        </a:rPr>
                        <a:t>Liberación significativa de material radiactivo al exterior.</a:t>
                      </a:r>
                    </a:p>
                  </a:txBody>
                  <a:tcPr marL="129976" marR="129976" marT="129976" marB="12997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9050" cap="flat" cmpd="sng" algn="ctr">
                      <a:solidFill>
                        <a:schemeClr val="accent1"/>
                      </a:solidFill>
                      <a:prstDash val="solid"/>
                    </a:lnB>
                    <a:noFill/>
                  </a:tcPr>
                </a:tc>
                <a:tc>
                  <a:txBody>
                    <a:bodyPr/>
                    <a:lstStyle/>
                    <a:p>
                      <a:pPr>
                        <a:buNone/>
                      </a:pPr>
                      <a:r>
                        <a:rPr lang="es-ES" sz="2800" b="0" cap="none" spc="0" noProof="0" dirty="0">
                          <a:solidFill>
                            <a:schemeClr val="tx1"/>
                          </a:solidFill>
                          <a:latin typeface="Segoe UI" panose="020B0502040204020203" pitchFamily="34" charset="0"/>
                          <a:cs typeface="Segoe UI" panose="020B0502040204020203" pitchFamily="34" charset="0"/>
                        </a:rPr>
                        <a:t>Se deben tomar medidas de protección a la población</a:t>
                      </a:r>
                    </a:p>
                  </a:txBody>
                  <a:tcPr marL="129976" marR="129976" marT="129976" marB="12997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19050" cap="flat" cmpd="sng" algn="ctr">
                      <a:solidFill>
                        <a:schemeClr val="accent1"/>
                      </a:solidFill>
                      <a:prstDash val="solid"/>
                    </a:lnB>
                    <a:noFill/>
                  </a:tcPr>
                </a:tc>
                <a:extLst>
                  <a:ext uri="{0D108BD9-81ED-4DB2-BD59-A6C34878D82A}">
                    <a16:rowId xmlns:a16="http://schemas.microsoft.com/office/drawing/2014/main" val="2882282329"/>
                  </a:ext>
                </a:extLst>
              </a:tr>
            </a:tbl>
          </a:graphicData>
        </a:graphic>
      </p:graphicFrame>
      <p:pic>
        <p:nvPicPr>
          <p:cNvPr id="2" name="Gráfico 1">
            <a:extLst>
              <a:ext uri="{FF2B5EF4-FFF2-40B4-BE49-F238E27FC236}">
                <a16:creationId xmlns:a16="http://schemas.microsoft.com/office/drawing/2014/main" id="{4F6DA336-3EC4-03D7-D2DD-44D31AF089F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768135" y="2257640"/>
            <a:ext cx="1728319" cy="2444806"/>
          </a:xfrm>
          <a:prstGeom prst="rect">
            <a:avLst/>
          </a:prstGeom>
        </p:spPr>
      </p:pic>
    </p:spTree>
    <p:extLst>
      <p:ext uri="{BB962C8B-B14F-4D97-AF65-F5344CB8AC3E}">
        <p14:creationId xmlns:p14="http://schemas.microsoft.com/office/powerpoint/2010/main" val="2154914661"/>
      </p:ext>
    </p:extLst>
  </p:cSld>
  <p:clrMapOvr>
    <a:masterClrMapping/>
  </p:clrMapOvr>
</p:sld>
</file>

<file path=ppt/theme/theme1.xml><?xml version="1.0" encoding="utf-8"?>
<a:theme xmlns:a="http://schemas.openxmlformats.org/drawingml/2006/main" name="Tema de Office">
  <a:themeElements>
    <a:clrScheme name="Paleta Cromática Enusa">
      <a:dk1>
        <a:srgbClr val="003594"/>
      </a:dk1>
      <a:lt1>
        <a:sysClr val="window" lastClr="FFFFFF"/>
      </a:lt1>
      <a:dk2>
        <a:srgbClr val="343579"/>
      </a:dk2>
      <a:lt2>
        <a:srgbClr val="DDEAF8"/>
      </a:lt2>
      <a:accent1>
        <a:srgbClr val="489FDF"/>
      </a:accent1>
      <a:accent2>
        <a:srgbClr val="79BE70"/>
      </a:accent2>
      <a:accent3>
        <a:srgbClr val="319C8A"/>
      </a:accent3>
      <a:accent4>
        <a:srgbClr val="F2C75C"/>
      </a:accent4>
      <a:accent5>
        <a:srgbClr val="5B9BD5"/>
      </a:accent5>
      <a:accent6>
        <a:srgbClr val="79BE70"/>
      </a:accent6>
      <a:hlink>
        <a:srgbClr val="419EDF"/>
      </a:hlink>
      <a:folHlink>
        <a:srgbClr val="3435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leta Cromática Enusa">
    <a:dk1>
      <a:srgbClr val="003594"/>
    </a:dk1>
    <a:lt1>
      <a:sysClr val="window" lastClr="FFFFFF"/>
    </a:lt1>
    <a:dk2>
      <a:srgbClr val="343579"/>
    </a:dk2>
    <a:lt2>
      <a:srgbClr val="DDEAF8"/>
    </a:lt2>
    <a:accent1>
      <a:srgbClr val="489FDF"/>
    </a:accent1>
    <a:accent2>
      <a:srgbClr val="79BE70"/>
    </a:accent2>
    <a:accent3>
      <a:srgbClr val="319C8A"/>
    </a:accent3>
    <a:accent4>
      <a:srgbClr val="F2C75C"/>
    </a:accent4>
    <a:accent5>
      <a:srgbClr val="5B9BD5"/>
    </a:accent5>
    <a:accent6>
      <a:srgbClr val="79BE70"/>
    </a:accent6>
    <a:hlink>
      <a:srgbClr val="419EDF"/>
    </a:hlink>
    <a:folHlink>
      <a:srgbClr val="343579"/>
    </a:folHlink>
  </a:clrScheme>
</a:themeOverride>
</file>

<file path=docProps/app.xml><?xml version="1.0" encoding="utf-8"?>
<Properties xmlns="http://schemas.openxmlformats.org/officeDocument/2006/extended-properties" xmlns:vt="http://schemas.openxmlformats.org/officeDocument/2006/docPropsVTypes">
  <Template>Plantilla_Presentación_Enusa_Mar23_v2</Template>
  <TotalTime>492</TotalTime>
  <Words>1328</Words>
  <Application>Microsoft Office PowerPoint</Application>
  <PresentationFormat>Personalizado</PresentationFormat>
  <Paragraphs>96</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Aptos</vt:lpstr>
      <vt:lpstr>Arial</vt:lpstr>
      <vt:lpstr>Calibri</vt:lpstr>
      <vt:lpstr>Segoe UI</vt:lpstr>
      <vt:lpstr>Segoe UI Semibold</vt:lpstr>
      <vt:lpstr>Tema de Office</vt:lpstr>
      <vt:lpstr>Presentación de PowerPoint</vt:lpstr>
      <vt:lpstr>Índice</vt:lpstr>
      <vt:lpstr>Presentación de PowerPoint</vt:lpstr>
      <vt:lpstr>Qué es la radiactividad y cómo se producen las radiaciones ionizantes</vt:lpstr>
      <vt:lpstr>Tipos de radiación ionizante y sus características</vt:lpstr>
      <vt:lpstr>Tipos de radiación ionizante y sus características</vt:lpstr>
      <vt:lpstr>Tipos de radiación ionizante y sus características</vt:lpstr>
      <vt:lpstr>Presentación de PowerPoint</vt:lpstr>
      <vt:lpstr>Clasificación de emergencias nucleares</vt:lpstr>
      <vt:lpstr>Clasificación de emergencias nucleares en la Fábrica de Juzbado</vt:lpstr>
      <vt:lpstr>Presentación de PowerPoint</vt:lpstr>
      <vt:lpstr>Notificación y coordinación con las autoridades competentes</vt:lpstr>
      <vt:lpstr>Presentación de PowerPoint</vt:lpstr>
      <vt:lpstr>Pautas generales de actuación para la población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Información a la población</dc:title>
  <dc:creator>JOCE@enusa.es</dc:creator>
  <cp:lastModifiedBy>CONTONENTE ECHEVARRIA, Jorge</cp:lastModifiedBy>
  <cp:revision>7</cp:revision>
  <dcterms:created xsi:type="dcterms:W3CDTF">2023-03-22T15:46:48Z</dcterms:created>
  <dcterms:modified xsi:type="dcterms:W3CDTF">2026-04-22T05:57:19Z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c1f02e-a5fa-45d3-b5df-cf291a9384a3_Enabled">
    <vt:lpwstr>true</vt:lpwstr>
  </property>
  <property fmtid="{D5CDD505-2E9C-101B-9397-08002B2CF9AE}" pid="3" name="MSIP_Label_13c1f02e-a5fa-45d3-b5df-cf291a9384a3_SetDate">
    <vt:lpwstr>2026-04-21T11:01:57Z</vt:lpwstr>
  </property>
  <property fmtid="{D5CDD505-2E9C-101B-9397-08002B2CF9AE}" pid="4" name="MSIP_Label_13c1f02e-a5fa-45d3-b5df-cf291a9384a3_Method">
    <vt:lpwstr>Privileged</vt:lpwstr>
  </property>
  <property fmtid="{D5CDD505-2E9C-101B-9397-08002B2CF9AE}" pid="5" name="MSIP_Label_13c1f02e-a5fa-45d3-b5df-cf291a9384a3_Name">
    <vt:lpwstr>Privado</vt:lpwstr>
  </property>
  <property fmtid="{D5CDD505-2E9C-101B-9397-08002B2CF9AE}" pid="6" name="MSIP_Label_13c1f02e-a5fa-45d3-b5df-cf291a9384a3_SiteId">
    <vt:lpwstr>b80f1d7b-2c9c-4bfa-89a5-542d23bb3df7</vt:lpwstr>
  </property>
  <property fmtid="{D5CDD505-2E9C-101B-9397-08002B2CF9AE}" pid="7" name="MSIP_Label_13c1f02e-a5fa-45d3-b5df-cf291a9384a3_ActionId">
    <vt:lpwstr>0ce5c3b7-399d-451b-937c-c967cf06f766</vt:lpwstr>
  </property>
  <property fmtid="{D5CDD505-2E9C-101B-9397-08002B2CF9AE}" pid="8" name="MSIP_Label_13c1f02e-a5fa-45d3-b5df-cf291a9384a3_ContentBits">
    <vt:lpwstr>2</vt:lpwstr>
  </property>
  <property fmtid="{D5CDD505-2E9C-101B-9397-08002B2CF9AE}" pid="9" name="MSIP_Label_13c1f02e-a5fa-45d3-b5df-cf291a9384a3_Tag">
    <vt:lpwstr>10, 0, 1, 1</vt:lpwstr>
  </property>
  <property fmtid="{D5CDD505-2E9C-101B-9397-08002B2CF9AE}" pid="10" name="ClassificationContentMarkingFooterLocations">
    <vt:lpwstr>Tema de Office:3</vt:lpwstr>
  </property>
  <property fmtid="{D5CDD505-2E9C-101B-9397-08002B2CF9AE}" pid="11" name="ClassificationContentMarkingFooterText">
    <vt:lpwstr>Documento Privado de Enusa</vt:lpwstr>
  </property>
</Properties>
</file>